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8" r:id="rId4"/>
    <p:sldId id="258" r:id="rId5"/>
    <p:sldId id="269" r:id="rId6"/>
    <p:sldId id="260" r:id="rId7"/>
    <p:sldId id="261" r:id="rId8"/>
    <p:sldId id="259" r:id="rId9"/>
    <p:sldId id="263" r:id="rId10"/>
    <p:sldId id="264" r:id="rId11"/>
    <p:sldId id="265" r:id="rId12"/>
    <p:sldId id="262" r:id="rId13"/>
    <p:sldId id="267" r:id="rId14"/>
    <p:sldId id="266"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vin Davidson" initials="GD" lastIdx="3" clrIdx="0">
    <p:extLst>
      <p:ext uri="{19B8F6BF-5375-455C-9EA6-DF929625EA0E}">
        <p15:presenceInfo xmlns:p15="http://schemas.microsoft.com/office/powerpoint/2012/main" userId="Gavin David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79" autoAdjust="0"/>
  </p:normalViewPr>
  <p:slideViewPr>
    <p:cSldViewPr snapToGrid="0">
      <p:cViewPr varScale="1">
        <p:scale>
          <a:sx n="55" d="100"/>
          <a:sy n="55" d="100"/>
        </p:scale>
        <p:origin x="13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033BC-B5CC-40DB-96F0-286E7A62BBFD}"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69228-EEDC-4183-BE0B-C01C45F9109F}" type="slidenum">
              <a:rPr lang="en-US" smtClean="0"/>
              <a:t>‹#›</a:t>
            </a:fld>
            <a:endParaRPr lang="en-US"/>
          </a:p>
        </p:txBody>
      </p:sp>
    </p:spTree>
    <p:extLst>
      <p:ext uri="{BB962C8B-B14F-4D97-AF65-F5344CB8AC3E}">
        <p14:creationId xmlns:p14="http://schemas.microsoft.com/office/powerpoint/2010/main" val="249133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3" Type="http://schemas.openxmlformats.org/officeDocument/2006/relationships/hyperlink" Target="https://www.flickr.com/photos/28594931@N03/6036440836" TargetMode="External"/><Relationship Id="rId7" Type="http://schemas.openxmlformats.org/officeDocument/2006/relationships/hyperlink" Target="https://www.flickr.com/photos/75834543@N0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lickr.com/photos/75834543@N06/18767048330" TargetMode="Externa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28594931@N03"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3" Type="http://schemas.openxmlformats.org/officeDocument/2006/relationships/hyperlink" Target="https://www.flickr.com/photos/28594931@N03/6036440836" TargetMode="External"/><Relationship Id="rId7" Type="http://schemas.openxmlformats.org/officeDocument/2006/relationships/hyperlink" Target="https://www.flickr.com/photos/75834543@N06"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flickr.com/photos/75834543@N06/18767048330" TargetMode="Externa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28594931@N0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487177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nops.blogspot.co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87974168@N00/4073767588"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ndex.php?curid=56836236" TargetMode="Externa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87974168@N0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curid=246015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ommons.wikimedia.org/w/index.php?curid=7542199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curid=4252187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ommons.wikimedia.org/w/index.php?curid=348638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2</a:t>
            </a:fld>
            <a:endParaRPr lang="en-US"/>
          </a:p>
        </p:txBody>
      </p:sp>
    </p:spTree>
    <p:extLst>
      <p:ext uri="{BB962C8B-B14F-4D97-AF65-F5344CB8AC3E}">
        <p14:creationId xmlns:p14="http://schemas.microsoft.com/office/powerpoint/2010/main" val="51337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use the information from previous slides to fill in the wood web in their work sheet while teacher does the same by drawing on the slide. No food web will be completely perfect because we’re using extinct organisms so make that’s explained. Also explain that larger on the food web = large in life (except the single-celled organism, coral, and crab). Give 5-10 minutes depending on class. Call on a few to come up and draw a few arrow from food to consumer on the board.</a:t>
            </a:r>
          </a:p>
        </p:txBody>
      </p:sp>
      <p:sp>
        <p:nvSpPr>
          <p:cNvPr id="4" name="Slide Number Placeholder 3"/>
          <p:cNvSpPr>
            <a:spLocks noGrp="1"/>
          </p:cNvSpPr>
          <p:nvPr>
            <p:ph type="sldNum" sz="quarter" idx="5"/>
          </p:nvPr>
        </p:nvSpPr>
        <p:spPr/>
        <p:txBody>
          <a:bodyPr/>
          <a:lstStyle/>
          <a:p>
            <a:fld id="{4C869228-EEDC-4183-BE0B-C01C45F9109F}" type="slidenum">
              <a:rPr lang="en-US" smtClean="0"/>
              <a:t>15</a:t>
            </a:fld>
            <a:endParaRPr lang="en-US"/>
          </a:p>
        </p:txBody>
      </p:sp>
    </p:spTree>
    <p:extLst>
      <p:ext uri="{BB962C8B-B14F-4D97-AF65-F5344CB8AC3E}">
        <p14:creationId xmlns:p14="http://schemas.microsoft.com/office/powerpoint/2010/main" val="323293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 class split. If they think the </a:t>
            </a:r>
            <a:r>
              <a:rPr lang="en-US" dirty="0" err="1"/>
              <a:t>ve</a:t>
            </a:r>
            <a:r>
              <a:rPr lang="en-US" dirty="0"/>
              <a:t> them move to one side, the ones who think the water was cold to the other. Ask them to be able to justify their choice. The correct answer is warm.</a:t>
            </a:r>
          </a:p>
          <a:p>
            <a:endParaRPr lang="en-US" dirty="0"/>
          </a:p>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3</a:t>
            </a:fld>
            <a:endParaRPr lang="en-US"/>
          </a:p>
        </p:txBody>
      </p:sp>
    </p:spTree>
    <p:extLst>
      <p:ext uri="{BB962C8B-B14F-4D97-AF65-F5344CB8AC3E}">
        <p14:creationId xmlns:p14="http://schemas.microsoft.com/office/powerpoint/2010/main" val="237617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a:t>
            </a:r>
            <a:r>
              <a:rPr lang="en-US" sz="1200" dirty="0" err="1"/>
              <a:t>By</a:t>
            </a:r>
            <a:r>
              <a:rPr lang="en-US" sz="1200" dirty="0"/>
              <a:t> William A. </a:t>
            </a:r>
            <a:r>
              <a:rPr lang="en-US" sz="1200" dirty="0" err="1"/>
              <a:t>Cobban</a:t>
            </a:r>
            <a:r>
              <a:rPr lang="en-US" sz="1200" dirty="0"/>
              <a:t> and Kevin C. McKinney, USGS. (Image has been slightly modified by uploader to remove "CO" state designation.) - https://web.archive.org/web/20050115222718/climweb.cr.usgs.gov/research/fossils/ammonites.html, Public Domain, https://commons.wikimedia.org/w/index.php?curid=69467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"Lake Diatom 400x and 200x"</a:t>
            </a:r>
            <a:r>
              <a:rPr lang="en-US" sz="1200" dirty="0"/>
              <a:t> by </a:t>
            </a:r>
            <a:r>
              <a:rPr lang="en-US" sz="1200" dirty="0">
                <a:hlinkClick r:id="rId4"/>
              </a:rPr>
              <a:t>Specious Reasons</a:t>
            </a:r>
            <a:r>
              <a:rPr lang="en-US" sz="1200" dirty="0"/>
              <a:t> is licensed under </a:t>
            </a:r>
            <a:r>
              <a:rPr lang="en-US" sz="1200" dirty="0">
                <a:hlinkClick r:id="rId5"/>
              </a:rPr>
              <a:t>CC BY-NC 2.0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6"/>
              </a:rPr>
              <a:t>"Coccolith"</a:t>
            </a:r>
            <a:r>
              <a:rPr lang="en-US" sz="1200" dirty="0"/>
              <a:t> by </a:t>
            </a:r>
            <a:r>
              <a:rPr lang="en-US" sz="1200" dirty="0">
                <a:hlinkClick r:id="rId7"/>
              </a:rPr>
              <a:t>ZEISS Microscopy</a:t>
            </a:r>
            <a:r>
              <a:rPr lang="en-US" sz="1200" dirty="0"/>
              <a:t> is licensed under </a:t>
            </a:r>
            <a:r>
              <a:rPr lang="en-US" sz="1200" dirty="0">
                <a:hlinkClick r:id="rId8"/>
              </a:rPr>
              <a:t>CC BY-NC-ND 2.0 </a:t>
            </a:r>
            <a:endParaRPr lang="en-US" sz="1200" dirty="0"/>
          </a:p>
        </p:txBody>
      </p:sp>
      <p:sp>
        <p:nvSpPr>
          <p:cNvPr id="4" name="Slide Number Placeholder 3"/>
          <p:cNvSpPr>
            <a:spLocks noGrp="1"/>
          </p:cNvSpPr>
          <p:nvPr>
            <p:ph type="sldNum" sz="quarter" idx="5"/>
          </p:nvPr>
        </p:nvSpPr>
        <p:spPr/>
        <p:txBody>
          <a:bodyPr/>
          <a:lstStyle/>
          <a:p>
            <a:fld id="{4C869228-EEDC-4183-BE0B-C01C45F9109F}" type="slidenum">
              <a:rPr lang="en-US" smtClean="0"/>
              <a:t>6</a:t>
            </a:fld>
            <a:endParaRPr lang="en-US"/>
          </a:p>
        </p:txBody>
      </p:sp>
    </p:spTree>
    <p:extLst>
      <p:ext uri="{BB962C8B-B14F-4D97-AF65-F5344CB8AC3E}">
        <p14:creationId xmlns:p14="http://schemas.microsoft.com/office/powerpoint/2010/main" val="114429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William A. </a:t>
            </a:r>
            <a:r>
              <a:rPr lang="en-US" sz="1200" dirty="0" err="1"/>
              <a:t>Cobban</a:t>
            </a:r>
            <a:r>
              <a:rPr lang="en-US" sz="1200" dirty="0"/>
              <a:t> and Kevin C. McKinney, USGS. (Image has been slightly modified by uploader to remove "CO" state designation.) - https://web.archive.org/web/20050115222718/climweb.cr.usgs.gov/research/fossils/ammonites.html, Public Domain, https://commons.wikimedia.org/w/index.php?curid=69467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"Lake Diatom 400x and 200x"</a:t>
            </a:r>
            <a:r>
              <a:rPr lang="en-US" sz="1200" dirty="0"/>
              <a:t> by </a:t>
            </a:r>
            <a:r>
              <a:rPr lang="en-US" sz="1200" dirty="0">
                <a:hlinkClick r:id="rId4"/>
              </a:rPr>
              <a:t>Specious Reasons</a:t>
            </a:r>
            <a:r>
              <a:rPr lang="en-US" sz="1200" dirty="0"/>
              <a:t> is licensed under </a:t>
            </a:r>
            <a:r>
              <a:rPr lang="en-US" sz="1200" dirty="0">
                <a:hlinkClick r:id="rId5"/>
              </a:rPr>
              <a:t>CC BY-NC 2.0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6"/>
              </a:rPr>
              <a:t>"Coccolith"</a:t>
            </a:r>
            <a:r>
              <a:rPr lang="en-US" sz="1200" dirty="0"/>
              <a:t> by </a:t>
            </a:r>
            <a:r>
              <a:rPr lang="en-US" sz="1200" dirty="0">
                <a:hlinkClick r:id="rId7"/>
              </a:rPr>
              <a:t>ZEISS Microscopy</a:t>
            </a:r>
            <a:r>
              <a:rPr lang="en-US" sz="1200" dirty="0"/>
              <a:t> is licensed under </a:t>
            </a:r>
            <a:r>
              <a:rPr lang="en-US" sz="1200" dirty="0">
                <a:hlinkClick r:id="rId8"/>
              </a:rPr>
              <a:t>CC BY-NC-ND 2.0 </a:t>
            </a:r>
            <a:endParaRPr lang="en-US" sz="1200" dirty="0"/>
          </a:p>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7</a:t>
            </a:fld>
            <a:endParaRPr lang="en-US"/>
          </a:p>
        </p:txBody>
      </p:sp>
    </p:spTree>
    <p:extLst>
      <p:ext uri="{BB962C8B-B14F-4D97-AF65-F5344CB8AC3E}">
        <p14:creationId xmlns:p14="http://schemas.microsoft.com/office/powerpoint/2010/main" val="3245296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Enchodus</a:t>
            </a:r>
            <a:r>
              <a:rPr lang="en-US" sz="1200" kern="1200" dirty="0">
                <a:solidFill>
                  <a:schemeClr val="tx1"/>
                </a:solidFill>
                <a:effectLst/>
                <a:latin typeface="+mn-lt"/>
                <a:ea typeface="+mn-ea"/>
                <a:cs typeface="+mn-cs"/>
              </a:rPr>
              <a:t>: By Creator: Dmitry Bogdanov - dmitrchel@mail.ru, CC BY 3.0, </a:t>
            </a:r>
            <a:r>
              <a:rPr lang="en-US" sz="1200" u="sng" kern="1200" dirty="0">
                <a:solidFill>
                  <a:schemeClr val="tx1"/>
                </a:solidFill>
                <a:effectLst/>
                <a:latin typeface="+mn-lt"/>
                <a:ea typeface="+mn-ea"/>
                <a:cs typeface="+mn-cs"/>
                <a:hlinkClick r:id="rId3"/>
              </a:rPr>
              <a:t>https://commons.wikimedia.org/w/index.php?curid=4871770</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Bonnerichthys</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DiBgd</a:t>
            </a:r>
            <a:r>
              <a:rPr lang="en-US" sz="1200" kern="1200" dirty="0">
                <a:solidFill>
                  <a:schemeClr val="tx1"/>
                </a:solidFill>
                <a:effectLst/>
                <a:latin typeface="+mn-lt"/>
                <a:ea typeface="+mn-ea"/>
                <a:cs typeface="+mn-cs"/>
              </a:rPr>
              <a:t> - Own work, CC BY-SA 4.0, https://commons.wikimedia.org/w/index.php?curid=42226537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Hesperornis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http://spinops.blogspot.com</a:t>
            </a:r>
            <a:r>
              <a:rPr lang="en-US" sz="1200" kern="1200" dirty="0">
                <a:solidFill>
                  <a:schemeClr val="tx1"/>
                </a:solidFill>
                <a:effectLst/>
                <a:latin typeface="+mn-lt"/>
                <a:ea typeface="+mn-ea"/>
                <a:cs typeface="+mn-cs"/>
              </a:rPr>
              <a:t> Nobu Tamura CC BY 3.0</a:t>
            </a:r>
          </a:p>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9</a:t>
            </a:fld>
            <a:endParaRPr lang="en-US"/>
          </a:p>
        </p:txBody>
      </p:sp>
    </p:spTree>
    <p:extLst>
      <p:ext uri="{BB962C8B-B14F-4D97-AF65-F5344CB8AC3E}">
        <p14:creationId xmlns:p14="http://schemas.microsoft.com/office/powerpoint/2010/main" val="369710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"Diving Maldives, 2009"</a:t>
            </a:r>
            <a:r>
              <a:rPr lang="en-US" sz="1200" kern="1200" dirty="0">
                <a:solidFill>
                  <a:schemeClr val="tx1"/>
                </a:solidFill>
                <a:effectLst/>
                <a:latin typeface="+mn-lt"/>
                <a:ea typeface="+mn-ea"/>
                <a:cs typeface="+mn-cs"/>
              </a:rPr>
              <a:t> by </a:t>
            </a:r>
            <a:r>
              <a:rPr lang="en-US" sz="1200" u="sng" kern="1200" dirty="0">
                <a:solidFill>
                  <a:schemeClr val="tx1"/>
                </a:solidFill>
                <a:effectLst/>
                <a:latin typeface="+mn-lt"/>
                <a:ea typeface="+mn-ea"/>
                <a:cs typeface="+mn-cs"/>
                <a:hlinkClick r:id="rId4"/>
              </a:rPr>
              <a:t>Christian Steen</a:t>
            </a:r>
            <a:r>
              <a:rPr lang="en-US" sz="1200" kern="1200" dirty="0">
                <a:solidFill>
                  <a:schemeClr val="tx1"/>
                </a:solidFill>
                <a:effectLst/>
                <a:latin typeface="+mn-lt"/>
                <a:ea typeface="+mn-ea"/>
                <a:cs typeface="+mn-cs"/>
              </a:rPr>
              <a:t> is licensed under </a:t>
            </a:r>
            <a:r>
              <a:rPr lang="en-US" sz="1200" u="sng" kern="1200" dirty="0">
                <a:solidFill>
                  <a:schemeClr val="tx1"/>
                </a:solidFill>
                <a:effectLst/>
                <a:latin typeface="+mn-lt"/>
                <a:ea typeface="+mn-ea"/>
                <a:cs typeface="+mn-cs"/>
                <a:hlinkClick r:id="rId5"/>
              </a:rPr>
              <a:t>CC BY 2.0 </a:t>
            </a:r>
            <a:endParaRPr lang="en-US" sz="1200" kern="1200" dirty="0">
              <a:solidFill>
                <a:schemeClr val="tx1"/>
              </a:solidFill>
              <a:effectLst/>
              <a:latin typeface="+mn-lt"/>
              <a:ea typeface="+mn-ea"/>
              <a:cs typeface="+mn-cs"/>
            </a:endParaRPr>
          </a:p>
          <a:p>
            <a:endParaRPr lang="en-US" dirty="0"/>
          </a:p>
          <a:p>
            <a:r>
              <a:rPr lang="en-US" sz="1200" kern="1200" dirty="0" err="1">
                <a:solidFill>
                  <a:schemeClr val="tx1"/>
                </a:solidFill>
                <a:effectLst/>
                <a:latin typeface="+mn-lt"/>
                <a:ea typeface="+mn-ea"/>
                <a:cs typeface="+mn-cs"/>
              </a:rPr>
              <a:t>Ptychodus</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Teratophoneus</a:t>
            </a:r>
            <a:r>
              <a:rPr lang="en-US" sz="1200" kern="1200" dirty="0">
                <a:solidFill>
                  <a:schemeClr val="tx1"/>
                </a:solidFill>
                <a:effectLst/>
                <a:latin typeface="+mn-lt"/>
                <a:ea typeface="+mn-ea"/>
                <a:cs typeface="+mn-cs"/>
              </a:rPr>
              <a:t> - http://www.deviantart.com/art/Ptychodus-mortoni-533593712, CC BY-SA 4.0, </a:t>
            </a:r>
            <a:r>
              <a:rPr lang="en-US" sz="1200" u="sng" kern="1200" dirty="0">
                <a:solidFill>
                  <a:schemeClr val="tx1"/>
                </a:solidFill>
                <a:effectLst/>
                <a:latin typeface="+mn-lt"/>
                <a:ea typeface="+mn-ea"/>
                <a:cs typeface="+mn-cs"/>
                <a:hlinkClick r:id="rId6"/>
              </a:rPr>
              <a:t>https://commons.wikimedia.org/w/index.php?curid=56836236</a:t>
            </a:r>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10</a:t>
            </a:fld>
            <a:endParaRPr lang="en-US"/>
          </a:p>
        </p:txBody>
      </p:sp>
    </p:spTree>
    <p:extLst>
      <p:ext uri="{BB962C8B-B14F-4D97-AF65-F5344CB8AC3E}">
        <p14:creationId xmlns:p14="http://schemas.microsoft.com/office/powerpoint/2010/main" val="113940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Pteranodon: By Matt </a:t>
            </a:r>
            <a:r>
              <a:rPr lang="en-US" sz="1200" kern="1200" dirty="0" err="1">
                <a:solidFill>
                  <a:schemeClr val="tx1"/>
                </a:solidFill>
                <a:effectLst/>
                <a:latin typeface="+mn-lt"/>
                <a:ea typeface="+mn-ea"/>
                <a:cs typeface="+mn-cs"/>
              </a:rPr>
              <a:t>Martyniuk</a:t>
            </a:r>
            <a:r>
              <a:rPr lang="en-US" sz="1200" kern="1200" dirty="0">
                <a:solidFill>
                  <a:schemeClr val="tx1"/>
                </a:solidFill>
                <a:effectLst/>
                <a:latin typeface="+mn-lt"/>
                <a:ea typeface="+mn-ea"/>
                <a:cs typeface="+mn-cs"/>
              </a:rPr>
              <a:t> - Own work, CC BY 3.0, https://commons.wikimedia.org/w/index.php?curid=12531610</a:t>
            </a:r>
          </a:p>
          <a:p>
            <a:endParaRPr lang="en-US" dirty="0"/>
          </a:p>
          <a:p>
            <a:r>
              <a:rPr lang="en-US" sz="1200" kern="1200" dirty="0" err="1">
                <a:solidFill>
                  <a:schemeClr val="tx1"/>
                </a:solidFill>
                <a:effectLst/>
                <a:latin typeface="+mn-lt"/>
                <a:ea typeface="+mn-ea"/>
                <a:cs typeface="+mn-cs"/>
              </a:rPr>
              <a:t>Xiphactinus</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ДиБгд</a:t>
            </a:r>
            <a:r>
              <a:rPr lang="en-US" sz="1200" kern="1200" dirty="0">
                <a:solidFill>
                  <a:schemeClr val="tx1"/>
                </a:solidFill>
                <a:effectLst/>
                <a:latin typeface="+mn-lt"/>
                <a:ea typeface="+mn-ea"/>
                <a:cs typeface="+mn-cs"/>
              </a:rPr>
              <a:t> at Russian Wikipedia - Transferred from </a:t>
            </a:r>
            <a:r>
              <a:rPr lang="en-US" sz="1200" kern="1200" dirty="0" err="1">
                <a:solidFill>
                  <a:schemeClr val="tx1"/>
                </a:solidFill>
                <a:effectLst/>
                <a:latin typeface="+mn-lt"/>
                <a:ea typeface="+mn-ea"/>
                <a:cs typeface="+mn-cs"/>
              </a:rPr>
              <a:t>ru.wikipedia</a:t>
            </a:r>
            <a:r>
              <a:rPr lang="en-US" sz="1200" kern="1200" dirty="0">
                <a:solidFill>
                  <a:schemeClr val="tx1"/>
                </a:solidFill>
                <a:effectLst/>
                <a:latin typeface="+mn-lt"/>
                <a:ea typeface="+mn-ea"/>
                <a:cs typeface="+mn-cs"/>
              </a:rPr>
              <a:t> to Commons., Public Domain, </a:t>
            </a:r>
            <a:r>
              <a:rPr lang="en-US" sz="1200" u="sng" kern="1200" dirty="0">
                <a:solidFill>
                  <a:schemeClr val="tx1"/>
                </a:solidFill>
                <a:effectLst/>
                <a:latin typeface="+mn-lt"/>
                <a:ea typeface="+mn-ea"/>
                <a:cs typeface="+mn-cs"/>
                <a:hlinkClick r:id="rId3"/>
              </a:rPr>
              <a:t>https://commons.wikimedia.org/w/index.php?curid=2460152</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Cretoxyrhina</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Damouraptor</a:t>
            </a:r>
            <a:r>
              <a:rPr lang="en-US" sz="1200" kern="1200" dirty="0">
                <a:solidFill>
                  <a:schemeClr val="tx1"/>
                </a:solidFill>
                <a:effectLst/>
                <a:latin typeface="+mn-lt"/>
                <a:ea typeface="+mn-ea"/>
                <a:cs typeface="+mn-cs"/>
              </a:rPr>
              <a:t> - Own work, CC BY-SA 4.0, </a:t>
            </a:r>
            <a:r>
              <a:rPr lang="en-US" sz="1200" u="sng" kern="1200" dirty="0">
                <a:solidFill>
                  <a:schemeClr val="tx1"/>
                </a:solidFill>
                <a:effectLst/>
                <a:latin typeface="+mn-lt"/>
                <a:ea typeface="+mn-ea"/>
                <a:cs typeface="+mn-cs"/>
                <a:hlinkClick r:id="rId4"/>
              </a:rPr>
              <a:t>https://commons.wikimedia.org/w/index.php?curid=75421994</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11</a:t>
            </a:fld>
            <a:endParaRPr lang="en-US"/>
          </a:p>
        </p:txBody>
      </p:sp>
    </p:spTree>
    <p:extLst>
      <p:ext uri="{BB962C8B-B14F-4D97-AF65-F5344CB8AC3E}">
        <p14:creationId xmlns:p14="http://schemas.microsoft.com/office/powerpoint/2010/main" val="1187046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Tylosaurus</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DiBgd</a:t>
            </a:r>
            <a:r>
              <a:rPr lang="en-US" sz="1200" kern="1200" dirty="0">
                <a:solidFill>
                  <a:schemeClr val="tx1"/>
                </a:solidFill>
                <a:effectLst/>
                <a:latin typeface="+mn-lt"/>
                <a:ea typeface="+mn-ea"/>
                <a:cs typeface="+mn-cs"/>
              </a:rPr>
              <a:t> - Own work, CC BY-SA 4.0, https://commons.wikimedia.org/w/index.php?curid=42206310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Elasmosaurus: By </a:t>
            </a:r>
            <a:r>
              <a:rPr lang="en-US" sz="1200" kern="1200" dirty="0" err="1">
                <a:solidFill>
                  <a:schemeClr val="tx1"/>
                </a:solidFill>
                <a:effectLst/>
                <a:latin typeface="+mn-lt"/>
                <a:ea typeface="+mn-ea"/>
                <a:cs typeface="+mn-cs"/>
              </a:rPr>
              <a:t>DiBgd</a:t>
            </a:r>
            <a:r>
              <a:rPr lang="en-US" sz="1200" kern="1200" dirty="0">
                <a:solidFill>
                  <a:schemeClr val="tx1"/>
                </a:solidFill>
                <a:effectLst/>
                <a:latin typeface="+mn-lt"/>
                <a:ea typeface="+mn-ea"/>
                <a:cs typeface="+mn-cs"/>
              </a:rPr>
              <a:t> - Own work, CC BY-SA 4.0, </a:t>
            </a:r>
            <a:r>
              <a:rPr lang="en-US" sz="1200" u="sng" kern="1200" dirty="0">
                <a:solidFill>
                  <a:schemeClr val="tx1"/>
                </a:solidFill>
                <a:effectLst/>
                <a:latin typeface="+mn-lt"/>
                <a:ea typeface="+mn-ea"/>
                <a:cs typeface="+mn-cs"/>
                <a:hlinkClick r:id="rId3"/>
              </a:rPr>
              <a:t>https://commons.wikimedia.org/w/index.php?curid=42521876</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Brachauchenius</a:t>
            </a:r>
            <a:r>
              <a:rPr lang="en-US" sz="1200" kern="1200" dirty="0">
                <a:solidFill>
                  <a:schemeClr val="tx1"/>
                </a:solidFill>
                <a:effectLst/>
                <a:latin typeface="+mn-lt"/>
                <a:ea typeface="+mn-ea"/>
                <a:cs typeface="+mn-cs"/>
              </a:rPr>
              <a:t>: By Dmitry Bogdanov - dmitrchel@mail.ru, CC BY 3.0, </a:t>
            </a:r>
            <a:r>
              <a:rPr lang="en-US" sz="1200" u="sng" kern="1200" dirty="0">
                <a:solidFill>
                  <a:schemeClr val="tx1"/>
                </a:solidFill>
                <a:effectLst/>
                <a:latin typeface="+mn-lt"/>
                <a:ea typeface="+mn-ea"/>
                <a:cs typeface="+mn-cs"/>
                <a:hlinkClick r:id="rId4"/>
              </a:rPr>
              <a:t>https://commons.wikimedia.org/w/index.php?curid=3486385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869228-EEDC-4183-BE0B-C01C45F9109F}" type="slidenum">
              <a:rPr lang="en-US" smtClean="0"/>
              <a:t>12</a:t>
            </a:fld>
            <a:endParaRPr lang="en-US"/>
          </a:p>
        </p:txBody>
      </p:sp>
    </p:spTree>
    <p:extLst>
      <p:ext uri="{BB962C8B-B14F-4D97-AF65-F5344CB8AC3E}">
        <p14:creationId xmlns:p14="http://schemas.microsoft.com/office/powerpoint/2010/main" val="172286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use the information from previous slides to fill in the wood web in their work sheet while teacher does the same by drawing on the slide. No food web will be completely perfect because we’re using extinct organisms so make that’s explained. Also explain that larger on the food web = large in life (except the single-celled organism, coral, and crab). Give 5-10 minutes depending on class. Call on a few to come up and draw a few arrow from food to consumer on the board.</a:t>
            </a:r>
          </a:p>
        </p:txBody>
      </p:sp>
      <p:sp>
        <p:nvSpPr>
          <p:cNvPr id="4" name="Slide Number Placeholder 3"/>
          <p:cNvSpPr>
            <a:spLocks noGrp="1"/>
          </p:cNvSpPr>
          <p:nvPr>
            <p:ph type="sldNum" sz="quarter" idx="5"/>
          </p:nvPr>
        </p:nvSpPr>
        <p:spPr/>
        <p:txBody>
          <a:bodyPr/>
          <a:lstStyle/>
          <a:p>
            <a:fld id="{4C869228-EEDC-4183-BE0B-C01C45F9109F}" type="slidenum">
              <a:rPr lang="en-US" smtClean="0"/>
              <a:t>14</a:t>
            </a:fld>
            <a:endParaRPr lang="en-US"/>
          </a:p>
        </p:txBody>
      </p:sp>
    </p:spTree>
    <p:extLst>
      <p:ext uri="{BB962C8B-B14F-4D97-AF65-F5344CB8AC3E}">
        <p14:creationId xmlns:p14="http://schemas.microsoft.com/office/powerpoint/2010/main" val="401892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798B-658E-4BC9-9C34-FB843D633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5768EE-F76F-433F-B426-DF76078F62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C1A51-7359-481C-BAF4-12747F433C71}"/>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CE4CBAB6-CFA6-45FA-9CFC-114A3F2BD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05BD4-DDF9-445B-817B-683F6E3BC98A}"/>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174771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8165-432A-4F4D-8DFE-44709AB873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B9B9B1-D694-412B-9B53-35F49CF8B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A424B-BB8C-49F8-AE39-BD0F681653CE}"/>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403B5FEC-6EEC-4C86-80C1-0A5F761EB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EB856-7100-4A54-8BC7-6B3989316358}"/>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1720656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338B8-E5CC-4F6B-8FF8-D936B39EA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91BC7-49DE-48E4-99CE-57573F31C4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77C22-3975-4AEC-AA7C-22CA09275DA8}"/>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5FBD8889-A1CD-44A5-ADDE-92B9147F1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528FA-8B17-43FF-8CFD-8CD7AE89442B}"/>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130044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9269-94FC-4770-AB63-02E20D12E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68EF6-AD59-49A9-A570-010C8458A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29EA4-9EC5-4B24-9A4B-2445D458ABCE}"/>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07BDF699-BED6-4275-BAA5-9D68AD980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43DD5-F48F-49BD-8CB7-1E7C79C5673C}"/>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28969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A0DE-D9DD-477B-A80C-B87DF16AAB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05E18-057B-49F8-9BFF-12C329C50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FD571F-4909-4DBB-89B0-73A88A5B71AB}"/>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DEC77B34-D59B-4587-AB3B-6BD530BB3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243D7-CD71-40BD-AAF5-C3BEFA6709B7}"/>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377657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C53E-F537-4DED-BAB0-E52D7FBF4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6AC59-CAB3-453E-B4B4-C950258541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5CE80D-335E-46E3-8090-F022E22A2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131F6A-90F3-4CB0-9A95-3AA340BC82D0}"/>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6" name="Footer Placeholder 5">
            <a:extLst>
              <a:ext uri="{FF2B5EF4-FFF2-40B4-BE49-F238E27FC236}">
                <a16:creationId xmlns:a16="http://schemas.microsoft.com/office/drawing/2014/main" id="{8B674E44-E399-40B8-85F6-A11551B3B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18164-7DD1-4F2B-99DC-4D91456A4402}"/>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333143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DC27-1BFF-4D1F-B74A-0BFAE92D0E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C052E3-E70C-466C-9F02-89A73D1A0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E653A-80FB-4E14-9DD6-448362BE7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C8AE95-D8B1-40AC-9B25-567967F3C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2E6DBA-5024-4223-930F-C7E1BA1D3E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3CFDD-9920-40E2-BC74-FDF26EB12C00}"/>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8" name="Footer Placeholder 7">
            <a:extLst>
              <a:ext uri="{FF2B5EF4-FFF2-40B4-BE49-F238E27FC236}">
                <a16:creationId xmlns:a16="http://schemas.microsoft.com/office/drawing/2014/main" id="{21B94DD1-7D21-45D2-914E-82DCBA7A98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9FD39E-FC58-458D-9F76-091C8ECEFDD3}"/>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315670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ADF6-B9AE-428F-8C44-C3ED274968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A262D4-2E2F-4E44-B435-D7BD42447F08}"/>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4" name="Footer Placeholder 3">
            <a:extLst>
              <a:ext uri="{FF2B5EF4-FFF2-40B4-BE49-F238E27FC236}">
                <a16:creationId xmlns:a16="http://schemas.microsoft.com/office/drawing/2014/main" id="{AE5F6802-0A2A-4270-93FE-B22F0FC32F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4BF53F-8E86-4A82-B21A-D2B9701C750D}"/>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63442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707A4-E2B6-4003-BCB9-B9B24B86E684}"/>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3" name="Footer Placeholder 2">
            <a:extLst>
              <a:ext uri="{FF2B5EF4-FFF2-40B4-BE49-F238E27FC236}">
                <a16:creationId xmlns:a16="http://schemas.microsoft.com/office/drawing/2014/main" id="{74588449-8055-40D7-B7E4-B3F9C0D93F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A7FC30-8E37-4491-B724-DB07EFB86A2C}"/>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50787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3829-2D02-424D-9538-92D1D2648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60E535-0C3A-4324-9FF5-549D756A6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020A03-D338-47DF-A812-7DEB2EA51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79D84-AEA1-4A9A-96D4-FA44AC686B39}"/>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6" name="Footer Placeholder 5">
            <a:extLst>
              <a:ext uri="{FF2B5EF4-FFF2-40B4-BE49-F238E27FC236}">
                <a16:creationId xmlns:a16="http://schemas.microsoft.com/office/drawing/2014/main" id="{B414898E-BB26-42F2-ACAF-DF98AC942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E9A71-7110-4805-8BA1-5FFC28F09C6E}"/>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387198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7BE7-0409-4F82-8BFB-FD1E24A4B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F493D5-33EB-4A98-ADE1-8F1B45995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8B7E09-0F6A-459D-98E1-B66D6A1B5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A41E7-334C-46EB-A68D-9E992D4FB038}"/>
              </a:ext>
            </a:extLst>
          </p:cNvPr>
          <p:cNvSpPr>
            <a:spLocks noGrp="1"/>
          </p:cNvSpPr>
          <p:nvPr>
            <p:ph type="dt" sz="half" idx="10"/>
          </p:nvPr>
        </p:nvSpPr>
        <p:spPr/>
        <p:txBody>
          <a:bodyPr/>
          <a:lstStyle/>
          <a:p>
            <a:fld id="{7677FB32-5FB4-4AD6-9F46-F5AB2C35D3A2}" type="datetimeFigureOut">
              <a:rPr lang="en-US" smtClean="0"/>
              <a:t>5/27/2020</a:t>
            </a:fld>
            <a:endParaRPr lang="en-US"/>
          </a:p>
        </p:txBody>
      </p:sp>
      <p:sp>
        <p:nvSpPr>
          <p:cNvPr id="6" name="Footer Placeholder 5">
            <a:extLst>
              <a:ext uri="{FF2B5EF4-FFF2-40B4-BE49-F238E27FC236}">
                <a16:creationId xmlns:a16="http://schemas.microsoft.com/office/drawing/2014/main" id="{EFA92B91-BAA9-4DA6-8D42-1385BACFD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58146D-BA2A-4A49-8CBF-E3A3DF4C793D}"/>
              </a:ext>
            </a:extLst>
          </p:cNvPr>
          <p:cNvSpPr>
            <a:spLocks noGrp="1"/>
          </p:cNvSpPr>
          <p:nvPr>
            <p:ph type="sldNum" sz="quarter" idx="12"/>
          </p:nvPr>
        </p:nvSpPr>
        <p:spPr/>
        <p:txBody>
          <a:bodyPr/>
          <a:lstStyle/>
          <a:p>
            <a:fld id="{7286A2E8-6612-4401-8566-A767C2913D3D}" type="slidenum">
              <a:rPr lang="en-US" smtClean="0"/>
              <a:t>‹#›</a:t>
            </a:fld>
            <a:endParaRPr lang="en-US"/>
          </a:p>
        </p:txBody>
      </p:sp>
    </p:spTree>
    <p:extLst>
      <p:ext uri="{BB962C8B-B14F-4D97-AF65-F5344CB8AC3E}">
        <p14:creationId xmlns:p14="http://schemas.microsoft.com/office/powerpoint/2010/main" val="162469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6DE46-E78E-4368-9E75-20F3C90E5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030D8-D31C-4A5A-ABD0-226F4801E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B3279-25FE-40DB-9BA6-F8164C97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7FB32-5FB4-4AD6-9F46-F5AB2C35D3A2}" type="datetimeFigureOut">
              <a:rPr lang="en-US" smtClean="0"/>
              <a:t>5/27/2020</a:t>
            </a:fld>
            <a:endParaRPr lang="en-US"/>
          </a:p>
        </p:txBody>
      </p:sp>
      <p:sp>
        <p:nvSpPr>
          <p:cNvPr id="5" name="Footer Placeholder 4">
            <a:extLst>
              <a:ext uri="{FF2B5EF4-FFF2-40B4-BE49-F238E27FC236}">
                <a16:creationId xmlns:a16="http://schemas.microsoft.com/office/drawing/2014/main" id="{9F1E57B6-F6E2-4575-9F95-244AB830C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7155D-9FD7-42E3-8760-10D460015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6A2E8-6612-4401-8566-A767C2913D3D}" type="slidenum">
              <a:rPr lang="en-US" smtClean="0"/>
              <a:t>‹#›</a:t>
            </a:fld>
            <a:endParaRPr lang="en-US"/>
          </a:p>
        </p:txBody>
      </p:sp>
    </p:spTree>
    <p:extLst>
      <p:ext uri="{BB962C8B-B14F-4D97-AF65-F5344CB8AC3E}">
        <p14:creationId xmlns:p14="http://schemas.microsoft.com/office/powerpoint/2010/main" val="4071226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licenses/by-nc-nd/2.0/?ref=ccsearch&amp;atype=rich" TargetMode="External"/><Relationship Id="rId5" Type="http://schemas.openxmlformats.org/officeDocument/2006/relationships/hyperlink" Target="https://www.flickr.com/photos/143000094@N07" TargetMode="External"/><Relationship Id="rId4" Type="http://schemas.openxmlformats.org/officeDocument/2006/relationships/hyperlink" Target="https://www.flickr.com/photos/143000094@N07/274725912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nd/2.0/?ref=ccsearch&amp;atype=rich" TargetMode="External"/><Relationship Id="rId5" Type="http://schemas.openxmlformats.org/officeDocument/2006/relationships/hyperlink" Target="https://www.flickr.com/photos/143000094@N07" TargetMode="External"/><Relationship Id="rId4" Type="http://schemas.openxmlformats.org/officeDocument/2006/relationships/hyperlink" Target="https://www.flickr.com/photos/143000094@N07/27472591219"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75834543@N06" TargetMode="External"/><Relationship Id="rId3" Type="http://schemas.openxmlformats.org/officeDocument/2006/relationships/image" Target="../media/image4.jpg"/><Relationship Id="rId7" Type="http://schemas.openxmlformats.org/officeDocument/2006/relationships/hyperlink" Target="https://www.flickr.com/photos/75834543@N06/18767048330"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reativecommons.org/licenses/by-nc/2.0/?ref=ccsearch&amp;atype=rich" TargetMode="External"/><Relationship Id="rId5" Type="http://schemas.openxmlformats.org/officeDocument/2006/relationships/hyperlink" Target="https://www.flickr.com/photos/28594931@N03" TargetMode="External"/><Relationship Id="rId4" Type="http://schemas.openxmlformats.org/officeDocument/2006/relationships/hyperlink" Target="https://www.flickr.com/photos/28594931@N03/6036440836" TargetMode="External"/><Relationship Id="rId9" Type="http://schemas.openxmlformats.org/officeDocument/2006/relationships/hyperlink" Target="https://creativecommons.org/licenses/by-nc-nd/2.0/?ref=ccsearch&amp;atype=ri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75834543@N06/18767048330"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75834543@N0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A9922-677B-4F64-AF88-05787999007E}"/>
              </a:ext>
            </a:extLst>
          </p:cNvPr>
          <p:cNvSpPr>
            <a:spLocks noGrp="1"/>
          </p:cNvSpPr>
          <p:nvPr>
            <p:ph type="ctrTitle"/>
          </p:nvPr>
        </p:nvSpPr>
        <p:spPr>
          <a:xfrm>
            <a:off x="5989319" y="576263"/>
            <a:ext cx="5054196" cy="2967606"/>
          </a:xfrm>
        </p:spPr>
        <p:txBody>
          <a:bodyPr anchor="b">
            <a:normAutofit/>
          </a:bodyPr>
          <a:lstStyle/>
          <a:p>
            <a:pPr algn="l"/>
            <a:r>
              <a:rPr lang="en-US" sz="4800" dirty="0"/>
              <a:t>Marine Ecosystems and the Cretaceous Western Interior Seaway</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picture containing text, map&#10;&#10;Description automatically generated">
            <a:extLst>
              <a:ext uri="{FF2B5EF4-FFF2-40B4-BE49-F238E27FC236}">
                <a16:creationId xmlns:a16="http://schemas.microsoft.com/office/drawing/2014/main" id="{16BF7DCF-5A2C-4BB1-A722-5B2E398FF1D2}"/>
              </a:ext>
            </a:extLst>
          </p:cNvPr>
          <p:cNvPicPr>
            <a:picLocks noChangeAspect="1"/>
          </p:cNvPicPr>
          <p:nvPr/>
        </p:nvPicPr>
        <p:blipFill rotWithShape="1">
          <a:blip r:embed="rId2">
            <a:extLst>
              <a:ext uri="{28A0092B-C50C-407E-A947-70E740481C1C}">
                <a14:useLocalDpi xmlns:a14="http://schemas.microsoft.com/office/drawing/2010/main" val="0"/>
              </a:ext>
            </a:extLst>
          </a:blip>
          <a:srcRect l="3680"/>
          <a:stretch/>
        </p:blipFill>
        <p:spPr>
          <a:xfrm>
            <a:off x="-6472" y="10"/>
            <a:ext cx="5486394" cy="6857982"/>
          </a:xfrm>
          <a:prstGeom prst="rect">
            <a:avLst/>
          </a:prstGeom>
        </p:spPr>
      </p:pic>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25A5D40-B9C4-493D-B4FC-F7BEC79EE814}"/>
              </a:ext>
            </a:extLst>
          </p:cNvPr>
          <p:cNvSpPr txBox="1"/>
          <p:nvPr/>
        </p:nvSpPr>
        <p:spPr>
          <a:xfrm>
            <a:off x="0" y="6066218"/>
            <a:ext cx="5816969" cy="769441"/>
          </a:xfrm>
          <a:prstGeom prst="rect">
            <a:avLst/>
          </a:prstGeom>
          <a:noFill/>
        </p:spPr>
        <p:txBody>
          <a:bodyPr wrap="square" rtlCol="0">
            <a:spAutoFit/>
          </a:bodyPr>
          <a:lstStyle/>
          <a:p>
            <a:r>
              <a:rPr lang="en-US" sz="1100" dirty="0"/>
              <a:t>By </a:t>
            </a:r>
            <a:r>
              <a:rPr lang="en-US" sz="1100" dirty="0" err="1"/>
              <a:t>By</a:t>
            </a:r>
            <a:r>
              <a:rPr lang="en-US" sz="1100" dirty="0"/>
              <a:t> William A. </a:t>
            </a:r>
            <a:r>
              <a:rPr lang="en-US" sz="1100" dirty="0" err="1"/>
              <a:t>Cobban</a:t>
            </a:r>
            <a:r>
              <a:rPr lang="en-US" sz="1100" dirty="0"/>
              <a:t> and Kevin C. McKinney, USGS. (Image has been slightly modified by uploader to remove "CO" state designation.) - https://web.archive.org/web/20050115222718/climweb.cr.usgs.gov/research/fossils/ammonites.html, Public Domain, https://commons.wikimedia.org/w/index.php?curid=69467</a:t>
            </a:r>
          </a:p>
        </p:txBody>
      </p:sp>
    </p:spTree>
    <p:extLst>
      <p:ext uri="{BB962C8B-B14F-4D97-AF65-F5344CB8AC3E}">
        <p14:creationId xmlns:p14="http://schemas.microsoft.com/office/powerpoint/2010/main" val="54045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6F4E791-3B51-444A-85A3-FAEE972BA344}"/>
              </a:ext>
            </a:extLst>
          </p:cNvPr>
          <p:cNvSpPr/>
          <p:nvPr/>
        </p:nvSpPr>
        <p:spPr>
          <a:xfrm>
            <a:off x="4529136" y="1454433"/>
            <a:ext cx="3080962" cy="447611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3C588BB-779A-4A62-9C56-DE5107E8E191}"/>
              </a:ext>
            </a:extLst>
          </p:cNvPr>
          <p:cNvSpPr/>
          <p:nvPr/>
        </p:nvSpPr>
        <p:spPr>
          <a:xfrm>
            <a:off x="838200" y="1454433"/>
            <a:ext cx="2609849" cy="37528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DD9ECC5-E7EE-411C-9B8D-CFF0F16D3ED5}"/>
              </a:ext>
            </a:extLst>
          </p:cNvPr>
          <p:cNvSpPr/>
          <p:nvPr/>
        </p:nvSpPr>
        <p:spPr>
          <a:xfrm>
            <a:off x="8396661" y="1391750"/>
            <a:ext cx="3693740" cy="38414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FBBB6F3-4A3D-4535-A370-39BAA42EDF9A}"/>
              </a:ext>
            </a:extLst>
          </p:cNvPr>
          <p:cNvSpPr>
            <a:spLocks noGrp="1"/>
          </p:cNvSpPr>
          <p:nvPr>
            <p:ph type="title"/>
          </p:nvPr>
        </p:nvSpPr>
        <p:spPr/>
        <p:txBody>
          <a:bodyPr/>
          <a:lstStyle/>
          <a:p>
            <a:pPr algn="ctr"/>
            <a:r>
              <a:rPr lang="en-US" dirty="0"/>
              <a:t>Animals of the Western Interior Seaway</a:t>
            </a:r>
          </a:p>
        </p:txBody>
      </p:sp>
      <p:pic>
        <p:nvPicPr>
          <p:cNvPr id="5" name="Picture 4" descr="A close up of a coral&#10;&#10;Description automatically generated">
            <a:extLst>
              <a:ext uri="{FF2B5EF4-FFF2-40B4-BE49-F238E27FC236}">
                <a16:creationId xmlns:a16="http://schemas.microsoft.com/office/drawing/2014/main" id="{7C66DD9A-B448-4104-AE06-1BFF4FD5B8DA}"/>
              </a:ext>
            </a:extLst>
          </p:cNvPr>
          <p:cNvPicPr>
            <a:picLocks noChangeAspect="1"/>
          </p:cNvPicPr>
          <p:nvPr/>
        </p:nvPicPr>
        <p:blipFill rotWithShape="1">
          <a:blip r:embed="rId3">
            <a:extLst>
              <a:ext uri="{28A0092B-C50C-407E-A947-70E740481C1C}">
                <a14:useLocalDpi xmlns:a14="http://schemas.microsoft.com/office/drawing/2010/main" val="0"/>
              </a:ext>
            </a:extLst>
          </a:blip>
          <a:srcRect t="9527" b="15685"/>
          <a:stretch/>
        </p:blipFill>
        <p:spPr>
          <a:xfrm>
            <a:off x="1304753" y="1650683"/>
            <a:ext cx="1743246" cy="1738312"/>
          </a:xfrm>
          <a:prstGeom prst="rect">
            <a:avLst/>
          </a:prstGeom>
        </p:spPr>
      </p:pic>
      <p:pic>
        <p:nvPicPr>
          <p:cNvPr id="7" name="Picture 6" descr="A crab on a table&#10;&#10;Description automatically generated">
            <a:extLst>
              <a:ext uri="{FF2B5EF4-FFF2-40B4-BE49-F238E27FC236}">
                <a16:creationId xmlns:a16="http://schemas.microsoft.com/office/drawing/2014/main" id="{307A5A9C-3795-4E01-A30A-A61B1076F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026" y="1835013"/>
            <a:ext cx="2235946" cy="1553982"/>
          </a:xfrm>
          <a:prstGeom prst="rect">
            <a:avLst/>
          </a:prstGeom>
        </p:spPr>
      </p:pic>
      <p:pic>
        <p:nvPicPr>
          <p:cNvPr id="9" name="Picture 8" descr="A close up of a fish&#10;&#10;Description automatically generated">
            <a:extLst>
              <a:ext uri="{FF2B5EF4-FFF2-40B4-BE49-F238E27FC236}">
                <a16:creationId xmlns:a16="http://schemas.microsoft.com/office/drawing/2014/main" id="{A1472CC5-27B6-4491-A45F-3812E5D53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1672" y="1624795"/>
            <a:ext cx="4220327" cy="2579891"/>
          </a:xfrm>
          <a:prstGeom prst="rect">
            <a:avLst/>
          </a:prstGeom>
        </p:spPr>
      </p:pic>
      <p:sp>
        <p:nvSpPr>
          <p:cNvPr id="11" name="TextBox 10">
            <a:extLst>
              <a:ext uri="{FF2B5EF4-FFF2-40B4-BE49-F238E27FC236}">
                <a16:creationId xmlns:a16="http://schemas.microsoft.com/office/drawing/2014/main" id="{2BB807EA-171C-4ACB-8C23-008FF675202F}"/>
              </a:ext>
            </a:extLst>
          </p:cNvPr>
          <p:cNvSpPr txBox="1"/>
          <p:nvPr/>
        </p:nvSpPr>
        <p:spPr>
          <a:xfrm>
            <a:off x="838200" y="3625622"/>
            <a:ext cx="2400300" cy="1477328"/>
          </a:xfrm>
          <a:prstGeom prst="rect">
            <a:avLst/>
          </a:prstGeom>
          <a:noFill/>
        </p:spPr>
        <p:txBody>
          <a:bodyPr wrap="square" rtlCol="0">
            <a:spAutoFit/>
          </a:bodyPr>
          <a:lstStyle/>
          <a:p>
            <a:pPr algn="ctr"/>
            <a:r>
              <a:rPr lang="en-US" dirty="0"/>
              <a:t>Corals</a:t>
            </a:r>
          </a:p>
          <a:p>
            <a:pPr marL="285750" indent="-285750">
              <a:buFont typeface="Arial" panose="020B0604020202020204" pitchFamily="34" charset="0"/>
              <a:buChar char="•"/>
            </a:pPr>
            <a:r>
              <a:rPr lang="en-US" dirty="0"/>
              <a:t>Live on the shallow ocean floor</a:t>
            </a:r>
          </a:p>
          <a:p>
            <a:pPr marL="285750" indent="-285750">
              <a:buFont typeface="Arial" panose="020B0604020202020204" pitchFamily="34" charset="0"/>
              <a:buChar char="•"/>
            </a:pPr>
            <a:r>
              <a:rPr lang="en-US" dirty="0"/>
              <a:t>Do photosynthesis and catch plankton</a:t>
            </a:r>
          </a:p>
        </p:txBody>
      </p:sp>
      <p:sp>
        <p:nvSpPr>
          <p:cNvPr id="12" name="TextBox 11">
            <a:extLst>
              <a:ext uri="{FF2B5EF4-FFF2-40B4-BE49-F238E27FC236}">
                <a16:creationId xmlns:a16="http://schemas.microsoft.com/office/drawing/2014/main" id="{53E01CB9-0067-4505-A268-C7CB46DEDD97}"/>
              </a:ext>
            </a:extLst>
          </p:cNvPr>
          <p:cNvSpPr txBox="1"/>
          <p:nvPr/>
        </p:nvSpPr>
        <p:spPr>
          <a:xfrm>
            <a:off x="4624387" y="3622219"/>
            <a:ext cx="2943225" cy="2308324"/>
          </a:xfrm>
          <a:prstGeom prst="rect">
            <a:avLst/>
          </a:prstGeom>
          <a:noFill/>
        </p:spPr>
        <p:txBody>
          <a:bodyPr wrap="square" rtlCol="0">
            <a:spAutoFit/>
          </a:bodyPr>
          <a:lstStyle/>
          <a:p>
            <a:pPr algn="ctr"/>
            <a:r>
              <a:rPr lang="en-US" dirty="0"/>
              <a:t>Crustaceans</a:t>
            </a:r>
          </a:p>
          <a:p>
            <a:pPr marL="285750" indent="-285750">
              <a:buFont typeface="Arial" panose="020B0604020202020204" pitchFamily="34" charset="0"/>
              <a:buChar char="•"/>
            </a:pPr>
            <a:r>
              <a:rPr lang="en-US" dirty="0"/>
              <a:t>Live as plankton when young</a:t>
            </a:r>
          </a:p>
          <a:p>
            <a:pPr marL="285750" indent="-285750">
              <a:buFont typeface="Arial" panose="020B0604020202020204" pitchFamily="34" charset="0"/>
              <a:buChar char="•"/>
            </a:pPr>
            <a:r>
              <a:rPr lang="en-US" dirty="0"/>
              <a:t>Settle to seafloor as they get older</a:t>
            </a:r>
          </a:p>
          <a:p>
            <a:pPr marL="285750" indent="-285750">
              <a:buFont typeface="Arial" panose="020B0604020202020204" pitchFamily="34" charset="0"/>
              <a:buChar char="•"/>
            </a:pPr>
            <a:r>
              <a:rPr lang="en-US" dirty="0"/>
              <a:t>Eat a variety of things from fish to dead plankton on the seafloor</a:t>
            </a:r>
          </a:p>
        </p:txBody>
      </p:sp>
      <p:sp>
        <p:nvSpPr>
          <p:cNvPr id="13" name="TextBox 12">
            <a:extLst>
              <a:ext uri="{FF2B5EF4-FFF2-40B4-BE49-F238E27FC236}">
                <a16:creationId xmlns:a16="http://schemas.microsoft.com/office/drawing/2014/main" id="{C0D1B550-3381-42C3-A3E1-FD9533CCAABE}"/>
              </a:ext>
            </a:extLst>
          </p:cNvPr>
          <p:cNvSpPr txBox="1"/>
          <p:nvPr/>
        </p:nvSpPr>
        <p:spPr>
          <a:xfrm>
            <a:off x="8648699" y="3561171"/>
            <a:ext cx="2943225" cy="1754326"/>
          </a:xfrm>
          <a:prstGeom prst="rect">
            <a:avLst/>
          </a:prstGeom>
          <a:noFill/>
        </p:spPr>
        <p:txBody>
          <a:bodyPr wrap="square" rtlCol="0">
            <a:spAutoFit/>
          </a:bodyPr>
          <a:lstStyle/>
          <a:p>
            <a:pPr algn="ctr"/>
            <a:r>
              <a:rPr lang="en-US" dirty="0"/>
              <a:t>Crushing Sharks</a:t>
            </a:r>
          </a:p>
          <a:p>
            <a:pPr marL="285750" indent="-285750">
              <a:buFont typeface="Arial" panose="020B0604020202020204" pitchFamily="34" charset="0"/>
              <a:buChar char="•"/>
            </a:pPr>
            <a:r>
              <a:rPr lang="en-US" dirty="0"/>
              <a:t>Eat hard-shelled animals that live on the ocean floor like clams and crabs</a:t>
            </a:r>
          </a:p>
          <a:p>
            <a:pPr marL="285750" indent="-285750">
              <a:buFont typeface="Arial" panose="020B0604020202020204" pitchFamily="34" charset="0"/>
              <a:buChar char="•"/>
            </a:pPr>
            <a:r>
              <a:rPr lang="en-US" dirty="0"/>
              <a:t>Up to 33 feet long when fully grown</a:t>
            </a:r>
          </a:p>
        </p:txBody>
      </p:sp>
    </p:spTree>
    <p:extLst>
      <p:ext uri="{BB962C8B-B14F-4D97-AF65-F5344CB8AC3E}">
        <p14:creationId xmlns:p14="http://schemas.microsoft.com/office/powerpoint/2010/main" val="162738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E907-57D7-4622-A568-9B18870DF5F4}"/>
              </a:ext>
            </a:extLst>
          </p:cNvPr>
          <p:cNvSpPr>
            <a:spLocks noGrp="1"/>
          </p:cNvSpPr>
          <p:nvPr>
            <p:ph type="title"/>
          </p:nvPr>
        </p:nvSpPr>
        <p:spPr/>
        <p:txBody>
          <a:bodyPr/>
          <a:lstStyle/>
          <a:p>
            <a:pPr algn="ctr"/>
            <a:r>
              <a:rPr lang="en-US" dirty="0"/>
              <a:t>Animals of the Western Interior Seaway</a:t>
            </a:r>
          </a:p>
        </p:txBody>
      </p:sp>
      <p:sp>
        <p:nvSpPr>
          <p:cNvPr id="13" name="Rectangle: Rounded Corners 12">
            <a:extLst>
              <a:ext uri="{FF2B5EF4-FFF2-40B4-BE49-F238E27FC236}">
                <a16:creationId xmlns:a16="http://schemas.microsoft.com/office/drawing/2014/main" id="{33F9E034-E8E7-475B-90F3-51BE1CD240A6}"/>
              </a:ext>
            </a:extLst>
          </p:cNvPr>
          <p:cNvSpPr/>
          <p:nvPr/>
        </p:nvSpPr>
        <p:spPr>
          <a:xfrm>
            <a:off x="4327659" y="1301262"/>
            <a:ext cx="3213940" cy="41807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C24635B-F3E1-48F5-A2B3-0DC9F7AE4BE5}"/>
              </a:ext>
            </a:extLst>
          </p:cNvPr>
          <p:cNvSpPr/>
          <p:nvPr/>
        </p:nvSpPr>
        <p:spPr>
          <a:xfrm>
            <a:off x="874845" y="1351499"/>
            <a:ext cx="2609849" cy="41305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FCBDAE3-CF1D-43E2-BCA9-2393F6DE64A5}"/>
              </a:ext>
            </a:extLst>
          </p:cNvPr>
          <p:cNvSpPr/>
          <p:nvPr/>
        </p:nvSpPr>
        <p:spPr>
          <a:xfrm>
            <a:off x="8351949" y="1391750"/>
            <a:ext cx="3125673" cy="43408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5" name="Picture 4" descr="A close up of a fish&#10;&#10;Description automatically generated">
            <a:extLst>
              <a:ext uri="{FF2B5EF4-FFF2-40B4-BE49-F238E27FC236}">
                <a16:creationId xmlns:a16="http://schemas.microsoft.com/office/drawing/2014/main" id="{C9D307CD-8199-40AE-B1A5-AFEC1671C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67675" y="1785938"/>
            <a:ext cx="3962400" cy="1503289"/>
          </a:xfrm>
          <a:prstGeom prst="rect">
            <a:avLst/>
          </a:prstGeom>
        </p:spPr>
      </p:pic>
      <p:pic>
        <p:nvPicPr>
          <p:cNvPr id="7" name="Picture 6" descr="A close up of a bird&#10;&#10;Description automatically generated">
            <a:extLst>
              <a:ext uri="{FF2B5EF4-FFF2-40B4-BE49-F238E27FC236}">
                <a16:creationId xmlns:a16="http://schemas.microsoft.com/office/drawing/2014/main" id="{0B8A643A-EED1-4675-B224-0B4A83033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607" y="1375940"/>
            <a:ext cx="2600703" cy="2517481"/>
          </a:xfrm>
          <a:prstGeom prst="rect">
            <a:avLst/>
          </a:prstGeom>
        </p:spPr>
      </p:pic>
      <p:pic>
        <p:nvPicPr>
          <p:cNvPr id="9" name="Picture 8" descr="A picture containing animal, bird, fish, flying&#10;&#10;Description automatically generated">
            <a:extLst>
              <a:ext uri="{FF2B5EF4-FFF2-40B4-BE49-F238E27FC236}">
                <a16:creationId xmlns:a16="http://schemas.microsoft.com/office/drawing/2014/main" id="{87AAF13E-F306-4099-A953-0FCCAF154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982" y="1466015"/>
            <a:ext cx="3641109" cy="2427406"/>
          </a:xfrm>
          <a:prstGeom prst="rect">
            <a:avLst/>
          </a:prstGeom>
        </p:spPr>
      </p:pic>
      <p:sp>
        <p:nvSpPr>
          <p:cNvPr id="10" name="TextBox 9">
            <a:extLst>
              <a:ext uri="{FF2B5EF4-FFF2-40B4-BE49-F238E27FC236}">
                <a16:creationId xmlns:a16="http://schemas.microsoft.com/office/drawing/2014/main" id="{9EE52AE3-B7CA-42BC-99E9-4DAF2F56C8A7}"/>
              </a:ext>
            </a:extLst>
          </p:cNvPr>
          <p:cNvSpPr txBox="1"/>
          <p:nvPr/>
        </p:nvSpPr>
        <p:spPr>
          <a:xfrm>
            <a:off x="1171575" y="3844485"/>
            <a:ext cx="2428875" cy="1754326"/>
          </a:xfrm>
          <a:prstGeom prst="rect">
            <a:avLst/>
          </a:prstGeom>
          <a:noFill/>
        </p:spPr>
        <p:txBody>
          <a:bodyPr wrap="square" rtlCol="0">
            <a:spAutoFit/>
          </a:bodyPr>
          <a:lstStyle/>
          <a:p>
            <a:pPr algn="ctr"/>
            <a:r>
              <a:rPr lang="en-US" dirty="0"/>
              <a:t>Pterosaurs</a:t>
            </a:r>
          </a:p>
          <a:p>
            <a:pPr marL="285750" indent="-285750">
              <a:buFont typeface="Arial" panose="020B0604020202020204" pitchFamily="34" charset="0"/>
              <a:buChar char="•"/>
            </a:pPr>
            <a:r>
              <a:rPr lang="en-US" dirty="0"/>
              <a:t>Flying reptiles that flew out to the ocean to eat</a:t>
            </a:r>
          </a:p>
          <a:p>
            <a:pPr marL="285750" indent="-285750">
              <a:buFont typeface="Arial" panose="020B0604020202020204" pitchFamily="34" charset="0"/>
              <a:buChar char="•"/>
            </a:pPr>
            <a:r>
              <a:rPr lang="en-US" dirty="0"/>
              <a:t>Ate small/medium sized fish</a:t>
            </a:r>
          </a:p>
        </p:txBody>
      </p:sp>
      <p:sp>
        <p:nvSpPr>
          <p:cNvPr id="11" name="TextBox 10">
            <a:extLst>
              <a:ext uri="{FF2B5EF4-FFF2-40B4-BE49-F238E27FC236}">
                <a16:creationId xmlns:a16="http://schemas.microsoft.com/office/drawing/2014/main" id="{718A32CC-673F-46D9-B6E9-76445FB4DCC1}"/>
              </a:ext>
            </a:extLst>
          </p:cNvPr>
          <p:cNvSpPr txBox="1"/>
          <p:nvPr/>
        </p:nvSpPr>
        <p:spPr>
          <a:xfrm>
            <a:off x="4405311" y="3840667"/>
            <a:ext cx="2676525" cy="1754326"/>
          </a:xfrm>
          <a:prstGeom prst="rect">
            <a:avLst/>
          </a:prstGeom>
          <a:noFill/>
        </p:spPr>
        <p:txBody>
          <a:bodyPr wrap="square" rtlCol="0">
            <a:spAutoFit/>
          </a:bodyPr>
          <a:lstStyle/>
          <a:p>
            <a:pPr algn="ctr"/>
            <a:r>
              <a:rPr lang="en-US" i="1" dirty="0" err="1"/>
              <a:t>Xiphactinus</a:t>
            </a:r>
            <a:endParaRPr lang="en-US" i="1" dirty="0"/>
          </a:p>
          <a:p>
            <a:pPr marL="285750" indent="-285750">
              <a:buFont typeface="Arial" panose="020B0604020202020204" pitchFamily="34" charset="0"/>
              <a:buChar char="•"/>
            </a:pPr>
            <a:r>
              <a:rPr lang="en-US" dirty="0"/>
              <a:t>Large carnivorous fish</a:t>
            </a:r>
          </a:p>
          <a:p>
            <a:pPr marL="285750" indent="-285750">
              <a:buFont typeface="Arial" panose="020B0604020202020204" pitchFamily="34" charset="0"/>
              <a:buChar char="•"/>
            </a:pPr>
            <a:r>
              <a:rPr lang="en-US" dirty="0"/>
              <a:t>Ate anything that fit in its mouth</a:t>
            </a:r>
          </a:p>
          <a:p>
            <a:pPr marL="285750" indent="-285750">
              <a:buFont typeface="Arial" panose="020B0604020202020204" pitchFamily="34" charset="0"/>
              <a:buChar char="•"/>
            </a:pPr>
            <a:r>
              <a:rPr lang="en-US" dirty="0"/>
              <a:t>Up to 20 feet long when fully grown</a:t>
            </a:r>
          </a:p>
        </p:txBody>
      </p:sp>
      <p:sp>
        <p:nvSpPr>
          <p:cNvPr id="12" name="TextBox 11">
            <a:extLst>
              <a:ext uri="{FF2B5EF4-FFF2-40B4-BE49-F238E27FC236}">
                <a16:creationId xmlns:a16="http://schemas.microsoft.com/office/drawing/2014/main" id="{9118F4D2-0301-45EE-B611-E5F26240BDF0}"/>
              </a:ext>
            </a:extLst>
          </p:cNvPr>
          <p:cNvSpPr txBox="1"/>
          <p:nvPr/>
        </p:nvSpPr>
        <p:spPr>
          <a:xfrm>
            <a:off x="8530537" y="3840667"/>
            <a:ext cx="3067050" cy="2031325"/>
          </a:xfrm>
          <a:prstGeom prst="rect">
            <a:avLst/>
          </a:prstGeom>
          <a:noFill/>
        </p:spPr>
        <p:txBody>
          <a:bodyPr wrap="square" rtlCol="0">
            <a:spAutoFit/>
          </a:bodyPr>
          <a:lstStyle/>
          <a:p>
            <a:pPr algn="ctr"/>
            <a:r>
              <a:rPr lang="en-US" dirty="0"/>
              <a:t>Carnivorous Sharks</a:t>
            </a:r>
          </a:p>
          <a:p>
            <a:pPr marL="285750" indent="-285750">
              <a:buFont typeface="Arial" panose="020B0604020202020204" pitchFamily="34" charset="0"/>
              <a:buChar char="•"/>
            </a:pPr>
            <a:r>
              <a:rPr lang="en-US" dirty="0"/>
              <a:t>Functioned mostly like modern-day sharks</a:t>
            </a:r>
          </a:p>
          <a:p>
            <a:pPr marL="285750" indent="-285750">
              <a:buFont typeface="Arial" panose="020B0604020202020204" pitchFamily="34" charset="0"/>
              <a:buChar char="•"/>
            </a:pPr>
            <a:r>
              <a:rPr lang="en-US" dirty="0"/>
              <a:t>Ate medium/large fish and smaller marine reptiles</a:t>
            </a:r>
          </a:p>
          <a:p>
            <a:pPr marL="285750" indent="-285750">
              <a:buFont typeface="Arial" panose="020B0604020202020204" pitchFamily="34" charset="0"/>
              <a:buChar char="•"/>
            </a:pPr>
            <a:r>
              <a:rPr lang="en-US" dirty="0"/>
              <a:t>Up to 26 feet long in larger species</a:t>
            </a:r>
          </a:p>
        </p:txBody>
      </p:sp>
    </p:spTree>
    <p:extLst>
      <p:ext uri="{BB962C8B-B14F-4D97-AF65-F5344CB8AC3E}">
        <p14:creationId xmlns:p14="http://schemas.microsoft.com/office/powerpoint/2010/main" val="108616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87E37FC-1178-4C9B-87D7-F086A0F086FF}"/>
              </a:ext>
            </a:extLst>
          </p:cNvPr>
          <p:cNvSpPr/>
          <p:nvPr/>
        </p:nvSpPr>
        <p:spPr>
          <a:xfrm>
            <a:off x="8548286" y="1635374"/>
            <a:ext cx="3129365" cy="39163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A9BA202-C443-4C90-B2D7-8BA2DC732055}"/>
              </a:ext>
            </a:extLst>
          </p:cNvPr>
          <p:cNvSpPr>
            <a:spLocks noGrp="1"/>
          </p:cNvSpPr>
          <p:nvPr>
            <p:ph type="title"/>
          </p:nvPr>
        </p:nvSpPr>
        <p:spPr>
          <a:xfrm>
            <a:off x="838200" y="365125"/>
            <a:ext cx="10515600" cy="1325563"/>
          </a:xfrm>
        </p:spPr>
        <p:txBody>
          <a:bodyPr/>
          <a:lstStyle/>
          <a:p>
            <a:pPr algn="ctr"/>
            <a:r>
              <a:rPr lang="en-US" dirty="0"/>
              <a:t>Animals of the Western Interior Seaway</a:t>
            </a:r>
          </a:p>
        </p:txBody>
      </p:sp>
      <p:pic>
        <p:nvPicPr>
          <p:cNvPr id="5" name="Picture 4" descr="A bird flying in the sky&#10;&#10;Description automatically generated">
            <a:extLst>
              <a:ext uri="{FF2B5EF4-FFF2-40B4-BE49-F238E27FC236}">
                <a16:creationId xmlns:a16="http://schemas.microsoft.com/office/drawing/2014/main" id="{F3DD056B-891D-4858-B529-2C2C0547E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840" y="1306275"/>
            <a:ext cx="3533781" cy="2523863"/>
          </a:xfrm>
          <a:prstGeom prst="rect">
            <a:avLst/>
          </a:prstGeom>
        </p:spPr>
      </p:pic>
      <p:sp>
        <p:nvSpPr>
          <p:cNvPr id="13" name="Rectangle: Rounded Corners 12">
            <a:extLst>
              <a:ext uri="{FF2B5EF4-FFF2-40B4-BE49-F238E27FC236}">
                <a16:creationId xmlns:a16="http://schemas.microsoft.com/office/drawing/2014/main" id="{E3097A91-1F0C-41F0-9A0F-8C0BE52E7126}"/>
              </a:ext>
            </a:extLst>
          </p:cNvPr>
          <p:cNvSpPr/>
          <p:nvPr/>
        </p:nvSpPr>
        <p:spPr>
          <a:xfrm>
            <a:off x="4191001" y="1635374"/>
            <a:ext cx="3621706" cy="392715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F6C45AB-9377-42B4-8468-82DA49CF76FC}"/>
              </a:ext>
            </a:extLst>
          </p:cNvPr>
          <p:cNvSpPr/>
          <p:nvPr/>
        </p:nvSpPr>
        <p:spPr>
          <a:xfrm>
            <a:off x="375450" y="1635374"/>
            <a:ext cx="3357564" cy="39271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descr="A picture containing animal, sitting, table, small&#10;&#10;Description automatically generated">
            <a:extLst>
              <a:ext uri="{FF2B5EF4-FFF2-40B4-BE49-F238E27FC236}">
                <a16:creationId xmlns:a16="http://schemas.microsoft.com/office/drawing/2014/main" id="{5DC7C07A-3991-4E73-B6F4-6278BE4D4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619" y="1740511"/>
            <a:ext cx="3920765" cy="1623502"/>
          </a:xfrm>
          <a:prstGeom prst="rect">
            <a:avLst/>
          </a:prstGeom>
        </p:spPr>
      </p:pic>
      <p:pic>
        <p:nvPicPr>
          <p:cNvPr id="9" name="Picture 8" descr="A close up of an animal&#10;&#10;Description automatically generated">
            <a:extLst>
              <a:ext uri="{FF2B5EF4-FFF2-40B4-BE49-F238E27FC236}">
                <a16:creationId xmlns:a16="http://schemas.microsoft.com/office/drawing/2014/main" id="{EEB65754-755E-4DDC-94EA-879906C10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95" y="2254801"/>
            <a:ext cx="3920765" cy="1046398"/>
          </a:xfrm>
          <a:prstGeom prst="rect">
            <a:avLst/>
          </a:prstGeom>
        </p:spPr>
      </p:pic>
      <p:sp>
        <p:nvSpPr>
          <p:cNvPr id="10" name="TextBox 9">
            <a:extLst>
              <a:ext uri="{FF2B5EF4-FFF2-40B4-BE49-F238E27FC236}">
                <a16:creationId xmlns:a16="http://schemas.microsoft.com/office/drawing/2014/main" id="{ECBB7B32-DC73-416B-B4F6-727F3AEF2200}"/>
              </a:ext>
            </a:extLst>
          </p:cNvPr>
          <p:cNvSpPr txBox="1"/>
          <p:nvPr/>
        </p:nvSpPr>
        <p:spPr>
          <a:xfrm>
            <a:off x="619125" y="3531200"/>
            <a:ext cx="3248025" cy="2031325"/>
          </a:xfrm>
          <a:prstGeom prst="rect">
            <a:avLst/>
          </a:prstGeom>
          <a:noFill/>
        </p:spPr>
        <p:txBody>
          <a:bodyPr wrap="square" rtlCol="0">
            <a:spAutoFit/>
          </a:bodyPr>
          <a:lstStyle/>
          <a:p>
            <a:pPr algn="ctr"/>
            <a:r>
              <a:rPr lang="en-US" dirty="0"/>
              <a:t>Mosasaurs</a:t>
            </a:r>
          </a:p>
          <a:p>
            <a:pPr marL="285750" indent="-285750">
              <a:buFont typeface="Arial" panose="020B0604020202020204" pitchFamily="34" charset="0"/>
              <a:buChar char="•"/>
            </a:pPr>
            <a:r>
              <a:rPr lang="en-US" dirty="0"/>
              <a:t>Predators</a:t>
            </a:r>
          </a:p>
          <a:p>
            <a:pPr marL="285750" indent="-285750">
              <a:buFont typeface="Arial" panose="020B0604020202020204" pitchFamily="34" charset="0"/>
              <a:buChar char="•"/>
            </a:pPr>
            <a:r>
              <a:rPr lang="en-US" dirty="0"/>
              <a:t>Fast-swimming</a:t>
            </a:r>
          </a:p>
          <a:p>
            <a:pPr marL="285750" indent="-285750">
              <a:buFont typeface="Arial" panose="020B0604020202020204" pitchFamily="34" charset="0"/>
              <a:buChar char="•"/>
            </a:pPr>
            <a:r>
              <a:rPr lang="en-US" dirty="0"/>
              <a:t>Ate almost anything they could catch</a:t>
            </a:r>
          </a:p>
          <a:p>
            <a:pPr marL="285750" indent="-285750">
              <a:buFont typeface="Arial" panose="020B0604020202020204" pitchFamily="34" charset="0"/>
              <a:buChar char="•"/>
            </a:pPr>
            <a:r>
              <a:rPr lang="en-US" dirty="0"/>
              <a:t>Anywhere from 3-45 feet long</a:t>
            </a:r>
          </a:p>
        </p:txBody>
      </p:sp>
      <p:sp>
        <p:nvSpPr>
          <p:cNvPr id="11" name="TextBox 10">
            <a:extLst>
              <a:ext uri="{FF2B5EF4-FFF2-40B4-BE49-F238E27FC236}">
                <a16:creationId xmlns:a16="http://schemas.microsoft.com/office/drawing/2014/main" id="{D9595F58-0C15-462A-BDDD-DF16720BFFE6}"/>
              </a:ext>
            </a:extLst>
          </p:cNvPr>
          <p:cNvSpPr txBox="1"/>
          <p:nvPr/>
        </p:nvSpPr>
        <p:spPr>
          <a:xfrm>
            <a:off x="4684409" y="3689437"/>
            <a:ext cx="2634890" cy="1477328"/>
          </a:xfrm>
          <a:prstGeom prst="rect">
            <a:avLst/>
          </a:prstGeom>
          <a:noFill/>
        </p:spPr>
        <p:txBody>
          <a:bodyPr wrap="square" rtlCol="0">
            <a:spAutoFit/>
          </a:bodyPr>
          <a:lstStyle/>
          <a:p>
            <a:pPr algn="ctr"/>
            <a:r>
              <a:rPr lang="en-US" dirty="0"/>
              <a:t>Long-necked Plesiosaurs</a:t>
            </a:r>
          </a:p>
          <a:p>
            <a:pPr marL="285750" indent="-285750">
              <a:buFont typeface="Arial" panose="020B0604020202020204" pitchFamily="34" charset="0"/>
              <a:buChar char="•"/>
            </a:pPr>
            <a:r>
              <a:rPr lang="en-US" dirty="0"/>
              <a:t>Predators</a:t>
            </a:r>
          </a:p>
          <a:p>
            <a:pPr marL="285750" indent="-285750">
              <a:buFont typeface="Arial" panose="020B0604020202020204" pitchFamily="34" charset="0"/>
              <a:buChar char="•"/>
            </a:pPr>
            <a:r>
              <a:rPr lang="en-US" dirty="0"/>
              <a:t>Ate only smaller fish</a:t>
            </a:r>
          </a:p>
          <a:p>
            <a:pPr marL="285750" indent="-285750">
              <a:buFont typeface="Arial" panose="020B0604020202020204" pitchFamily="34" charset="0"/>
              <a:buChar char="•"/>
            </a:pPr>
            <a:r>
              <a:rPr lang="en-US" dirty="0"/>
              <a:t>Anywhere from 9-45 feet long</a:t>
            </a:r>
          </a:p>
        </p:txBody>
      </p:sp>
      <p:sp>
        <p:nvSpPr>
          <p:cNvPr id="12" name="TextBox 11">
            <a:extLst>
              <a:ext uri="{FF2B5EF4-FFF2-40B4-BE49-F238E27FC236}">
                <a16:creationId xmlns:a16="http://schemas.microsoft.com/office/drawing/2014/main" id="{F063050B-9272-4753-ACD6-402543F5DF0B}"/>
              </a:ext>
            </a:extLst>
          </p:cNvPr>
          <p:cNvSpPr txBox="1"/>
          <p:nvPr/>
        </p:nvSpPr>
        <p:spPr>
          <a:xfrm>
            <a:off x="8772524" y="3531200"/>
            <a:ext cx="2615839" cy="1754326"/>
          </a:xfrm>
          <a:prstGeom prst="rect">
            <a:avLst/>
          </a:prstGeom>
          <a:noFill/>
        </p:spPr>
        <p:txBody>
          <a:bodyPr wrap="square" rtlCol="0">
            <a:spAutoFit/>
          </a:bodyPr>
          <a:lstStyle/>
          <a:p>
            <a:pPr algn="ctr"/>
            <a:r>
              <a:rPr lang="en-US" dirty="0"/>
              <a:t>Short-necked Plesiosaurs</a:t>
            </a:r>
          </a:p>
          <a:p>
            <a:pPr marL="285750" indent="-285750">
              <a:buFont typeface="Arial" panose="020B0604020202020204" pitchFamily="34" charset="0"/>
              <a:buChar char="•"/>
            </a:pPr>
            <a:r>
              <a:rPr lang="en-US" dirty="0"/>
              <a:t>Predators</a:t>
            </a:r>
          </a:p>
          <a:p>
            <a:pPr marL="285750" indent="-285750">
              <a:buFont typeface="Arial" panose="020B0604020202020204" pitchFamily="34" charset="0"/>
              <a:buChar char="•"/>
            </a:pPr>
            <a:r>
              <a:rPr lang="en-US" dirty="0"/>
              <a:t>Ate almost anything they could catch</a:t>
            </a:r>
          </a:p>
          <a:p>
            <a:pPr marL="285750" indent="-285750">
              <a:buFont typeface="Arial" panose="020B0604020202020204" pitchFamily="34" charset="0"/>
              <a:buChar char="•"/>
            </a:pPr>
            <a:r>
              <a:rPr lang="en-US" dirty="0"/>
              <a:t>Anywhere from 10-25 feet long</a:t>
            </a:r>
          </a:p>
        </p:txBody>
      </p:sp>
    </p:spTree>
    <p:extLst>
      <p:ext uri="{BB962C8B-B14F-4D97-AF65-F5344CB8AC3E}">
        <p14:creationId xmlns:p14="http://schemas.microsoft.com/office/powerpoint/2010/main" val="364120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684274" y="-4610867"/>
            <a:ext cx="7223503" cy="16095236"/>
          </a:xfrm>
          <a:prstGeom prst="rect">
            <a:avLst/>
          </a:prstGeom>
        </p:spPr>
      </p:pic>
      <p:sp>
        <p:nvSpPr>
          <p:cNvPr id="2" name="Title 1">
            <a:extLst>
              <a:ext uri="{FF2B5EF4-FFF2-40B4-BE49-F238E27FC236}">
                <a16:creationId xmlns:a16="http://schemas.microsoft.com/office/drawing/2014/main" id="{488F4EDC-47DD-407F-B80F-5A8F63CD056B}"/>
              </a:ext>
            </a:extLst>
          </p:cNvPr>
          <p:cNvSpPr>
            <a:spLocks noGrp="1"/>
          </p:cNvSpPr>
          <p:nvPr>
            <p:ph type="title"/>
          </p:nvPr>
        </p:nvSpPr>
        <p:spPr>
          <a:xfrm>
            <a:off x="384048" y="3789400"/>
            <a:ext cx="5807575" cy="2264392"/>
          </a:xfrm>
        </p:spPr>
        <p:txBody>
          <a:bodyPr vert="horz" lIns="91440" tIns="45720" rIns="91440" bIns="45720" rtlCol="0" anchor="ctr">
            <a:normAutofit/>
          </a:bodyPr>
          <a:lstStyle/>
          <a:p>
            <a:r>
              <a:rPr lang="en-US" sz="5000"/>
              <a:t>How Do We Know What They Ate?</a:t>
            </a:r>
            <a:endParaRPr lang="en-US" sz="5000" dirty="0"/>
          </a:p>
        </p:txBody>
      </p:sp>
      <p:pic>
        <p:nvPicPr>
          <p:cNvPr id="5" name="Picture 4" descr="A picture containing animal, reptile, zebra&#10;&#10;Description automatically generated">
            <a:extLst>
              <a:ext uri="{FF2B5EF4-FFF2-40B4-BE49-F238E27FC236}">
                <a16:creationId xmlns:a16="http://schemas.microsoft.com/office/drawing/2014/main" id="{70EC459A-FC86-4EB8-AD2D-F3619E1234F1}"/>
              </a:ext>
            </a:extLst>
          </p:cNvPr>
          <p:cNvPicPr>
            <a:picLocks noChangeAspect="1"/>
          </p:cNvPicPr>
          <p:nvPr/>
        </p:nvPicPr>
        <p:blipFill rotWithShape="1">
          <a:blip r:embed="rId4">
            <a:extLst>
              <a:ext uri="{28A0092B-C50C-407E-A947-70E740481C1C}">
                <a14:useLocalDpi xmlns:a14="http://schemas.microsoft.com/office/drawing/2010/main" val="0"/>
              </a:ext>
            </a:extLst>
          </a:blip>
          <a:srcRect t="-1" b="-1"/>
          <a:stretch/>
        </p:blipFill>
        <p:spPr>
          <a:xfrm>
            <a:off x="20" y="-2"/>
            <a:ext cx="12191980" cy="3657600"/>
          </a:xfrm>
          <a:prstGeom prst="rect">
            <a:avLst/>
          </a:prstGeom>
        </p:spPr>
      </p:pic>
      <p:sp>
        <p:nvSpPr>
          <p:cNvPr id="16" name="Rectangle 15">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6FDC96-55F7-4C7E-87E0-9A8C20D2EAF8}"/>
              </a:ext>
            </a:extLst>
          </p:cNvPr>
          <p:cNvSpPr txBox="1"/>
          <p:nvPr/>
        </p:nvSpPr>
        <p:spPr>
          <a:xfrm>
            <a:off x="6496424" y="3789399"/>
            <a:ext cx="5418208" cy="23828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Rarely we find fossils of animals that died just after they ate something, and this food was also fossilized. Here we can see a </a:t>
            </a:r>
            <a:r>
              <a:rPr lang="en-US" sz="2000" i="1"/>
              <a:t>Xiphactinus</a:t>
            </a:r>
            <a:r>
              <a:rPr lang="en-US" sz="2000"/>
              <a:t> fossil after it has eaten another large fish.</a:t>
            </a:r>
            <a:endParaRPr lang="en-US" sz="2000" dirty="0"/>
          </a:p>
        </p:txBody>
      </p:sp>
      <p:sp>
        <p:nvSpPr>
          <p:cNvPr id="18" name="Rectangle 17">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66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49186-30E8-4228-BEF2-87B8D7CB9696}"/>
              </a:ext>
            </a:extLst>
          </p:cNvPr>
          <p:cNvSpPr>
            <a:spLocks noGrp="1"/>
          </p:cNvSpPr>
          <p:nvPr>
            <p:ph type="title"/>
          </p:nvPr>
        </p:nvSpPr>
        <p:spPr>
          <a:xfrm>
            <a:off x="6560819" y="576263"/>
            <a:ext cx="5054196" cy="2967606"/>
          </a:xfrm>
        </p:spPr>
        <p:txBody>
          <a:bodyPr vert="horz" lIns="91440" tIns="45720" rIns="91440" bIns="45720" rtlCol="0" anchor="b">
            <a:normAutofit/>
          </a:bodyPr>
          <a:lstStyle/>
          <a:p>
            <a:r>
              <a:rPr lang="en-US" sz="4800" dirty="0"/>
              <a:t>Western Interior Seaway Food Web</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F8E189E-E515-4F6E-A4A6-DD56E458CC2B}"/>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1524" y="5610"/>
            <a:ext cx="5518151" cy="6858000"/>
          </a:xfrm>
          <a:prstGeom prst="rect">
            <a:avLst/>
          </a:prstGeom>
        </p:spPr>
      </p:pic>
    </p:spTree>
    <p:extLst>
      <p:ext uri="{BB962C8B-B14F-4D97-AF65-F5344CB8AC3E}">
        <p14:creationId xmlns:p14="http://schemas.microsoft.com/office/powerpoint/2010/main" val="40510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49186-30E8-4228-BEF2-87B8D7CB9696}"/>
              </a:ext>
            </a:extLst>
          </p:cNvPr>
          <p:cNvSpPr>
            <a:spLocks noGrp="1"/>
          </p:cNvSpPr>
          <p:nvPr>
            <p:ph type="title"/>
          </p:nvPr>
        </p:nvSpPr>
        <p:spPr>
          <a:xfrm>
            <a:off x="6560819" y="576263"/>
            <a:ext cx="5054196" cy="2967606"/>
          </a:xfrm>
        </p:spPr>
        <p:txBody>
          <a:bodyPr vert="horz" lIns="91440" tIns="45720" rIns="91440" bIns="45720" rtlCol="0" anchor="b">
            <a:normAutofit/>
          </a:bodyPr>
          <a:lstStyle/>
          <a:p>
            <a:r>
              <a:rPr lang="en-US" sz="4800" dirty="0"/>
              <a:t>Western Interior Seaway Food Web</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F8E189E-E515-4F6E-A4A6-DD56E458CC2B}"/>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5610"/>
            <a:ext cx="5518151" cy="6858000"/>
          </a:xfrm>
          <a:prstGeom prst="rect">
            <a:avLst/>
          </a:prstGeom>
        </p:spPr>
      </p:pic>
    </p:spTree>
    <p:extLst>
      <p:ext uri="{BB962C8B-B14F-4D97-AF65-F5344CB8AC3E}">
        <p14:creationId xmlns:p14="http://schemas.microsoft.com/office/powerpoint/2010/main" val="3203579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Rectangle 41">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FE3E1-585D-47E3-BDBD-29EB2B42B78C}"/>
              </a:ext>
            </a:extLst>
          </p:cNvPr>
          <p:cNvSpPr>
            <a:spLocks noGrp="1"/>
          </p:cNvSpPr>
          <p:nvPr>
            <p:ph type="title"/>
          </p:nvPr>
        </p:nvSpPr>
        <p:spPr>
          <a:xfrm>
            <a:off x="5989319" y="314035"/>
            <a:ext cx="5054196" cy="5798355"/>
          </a:xfrm>
        </p:spPr>
        <p:txBody>
          <a:bodyPr vert="horz" lIns="91440" tIns="45720" rIns="91440" bIns="45720" rtlCol="0" anchor="b">
            <a:normAutofit fontScale="90000"/>
          </a:bodyPr>
          <a:lstStyle/>
          <a:p>
            <a:r>
              <a:rPr lang="en-US" dirty="0"/>
              <a:t>What types of things live in the ocean?</a:t>
            </a:r>
            <a:br>
              <a:rPr lang="en-US" dirty="0"/>
            </a:br>
            <a:br>
              <a:rPr lang="en-US" dirty="0"/>
            </a:br>
            <a:r>
              <a:rPr lang="en-US" dirty="0"/>
              <a:t>What are the producers in the ocean?</a:t>
            </a:r>
            <a:br>
              <a:rPr lang="en-US" dirty="0"/>
            </a:br>
            <a:br>
              <a:rPr lang="en-US" dirty="0"/>
            </a:br>
            <a:r>
              <a:rPr lang="en-US" dirty="0"/>
              <a:t>Turn to a partner and discuss. Be prepared to share with the class.</a:t>
            </a:r>
          </a:p>
        </p:txBody>
      </p:sp>
      <p:sp>
        <p:nvSpPr>
          <p:cNvPr id="44" name="Rectangle 43">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picture containing grass, sitting, green, water&#10;&#10;Description automatically generated">
            <a:extLst>
              <a:ext uri="{FF2B5EF4-FFF2-40B4-BE49-F238E27FC236}">
                <a16:creationId xmlns:a16="http://schemas.microsoft.com/office/drawing/2014/main" id="{A8A48A53-29CE-4C1B-970C-9754650DBEAB}"/>
              </a:ext>
            </a:extLst>
          </p:cNvPr>
          <p:cNvPicPr>
            <a:picLocks noChangeAspect="1"/>
          </p:cNvPicPr>
          <p:nvPr/>
        </p:nvPicPr>
        <p:blipFill rotWithShape="1">
          <a:blip r:embed="rId3">
            <a:extLst>
              <a:ext uri="{28A0092B-C50C-407E-A947-70E740481C1C}">
                <a14:useLocalDpi xmlns:a14="http://schemas.microsoft.com/office/drawing/2010/main" val="0"/>
              </a:ext>
            </a:extLst>
          </a:blip>
          <a:srcRect l="40000"/>
          <a:stretch/>
        </p:blipFill>
        <p:spPr>
          <a:xfrm>
            <a:off x="-6472" y="10"/>
            <a:ext cx="5486394" cy="6857982"/>
          </a:xfrm>
          <a:prstGeom prst="rect">
            <a:avLst/>
          </a:prstGeom>
        </p:spPr>
      </p:pic>
      <p:cxnSp>
        <p:nvCxnSpPr>
          <p:cNvPr id="46" name="Straight Connector 45">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ADB685A-8188-42DA-B861-CBCA62CEA3EB}"/>
              </a:ext>
            </a:extLst>
          </p:cNvPr>
          <p:cNvSpPr txBox="1"/>
          <p:nvPr/>
        </p:nvSpPr>
        <p:spPr>
          <a:xfrm>
            <a:off x="-72496" y="5610"/>
            <a:ext cx="2715808" cy="215444"/>
          </a:xfrm>
          <a:prstGeom prst="rect">
            <a:avLst/>
          </a:prstGeom>
          <a:noFill/>
        </p:spPr>
        <p:txBody>
          <a:bodyPr wrap="none" rtlCol="0">
            <a:spAutoFit/>
          </a:bodyPr>
          <a:lstStyle/>
          <a:p>
            <a:pPr algn="r">
              <a:spcAft>
                <a:spcPts val="600"/>
              </a:spcAft>
            </a:pPr>
            <a:r>
              <a:rPr lang="en-US" sz="800" dirty="0">
                <a:hlinkClick r:id="rId4">
                  <a:extLst>
                    <a:ext uri="{A12FA001-AC4F-418D-AE19-62706E023703}">
                      <ahyp:hlinkClr xmlns:ahyp="http://schemas.microsoft.com/office/drawing/2018/hyperlinkcolor" val="tx"/>
                    </a:ext>
                  </a:extLst>
                </a:hlinkClick>
              </a:rPr>
              <a:t>"Posidonia"</a:t>
            </a:r>
            <a:r>
              <a:rPr lang="en-US" sz="800" dirty="0"/>
              <a:t> by </a:t>
            </a:r>
            <a:r>
              <a:rPr lang="en-US" sz="800" dirty="0">
                <a:hlinkClick r:id="rId5">
                  <a:extLst>
                    <a:ext uri="{A12FA001-AC4F-418D-AE19-62706E023703}">
                      <ahyp:hlinkClr xmlns:ahyp="http://schemas.microsoft.com/office/drawing/2018/hyperlinkcolor" val="tx"/>
                    </a:ext>
                  </a:extLst>
                </a:hlinkClick>
              </a:rPr>
              <a:t>Marta T.L.</a:t>
            </a:r>
            <a:r>
              <a:rPr lang="en-US" sz="800" dirty="0"/>
              <a:t> is licensed under </a:t>
            </a:r>
            <a:r>
              <a:rPr lang="en-US" sz="800" dirty="0">
                <a:hlinkClick r:id="rId6">
                  <a:extLst>
                    <a:ext uri="{A12FA001-AC4F-418D-AE19-62706E023703}">
                      <ahyp:hlinkClr xmlns:ahyp="http://schemas.microsoft.com/office/drawing/2018/hyperlinkcolor" val="tx"/>
                    </a:ext>
                  </a:extLst>
                </a:hlinkClick>
              </a:rPr>
              <a:t>CC BY-NC-ND 2.0 </a:t>
            </a:r>
            <a:endParaRPr lang="en-US" sz="800" dirty="0"/>
          </a:p>
        </p:txBody>
      </p:sp>
    </p:spTree>
    <p:extLst>
      <p:ext uri="{BB962C8B-B14F-4D97-AF65-F5344CB8AC3E}">
        <p14:creationId xmlns:p14="http://schemas.microsoft.com/office/powerpoint/2010/main" val="124847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D41C8A-F0AA-4FBA-8578-F3D6D55D2571}"/>
              </a:ext>
            </a:extLst>
          </p:cNvPr>
          <p:cNvSpPr txBox="1"/>
          <p:nvPr/>
        </p:nvSpPr>
        <p:spPr>
          <a:xfrm>
            <a:off x="5989319" y="576263"/>
            <a:ext cx="5054196" cy="2967606"/>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4" name="Picture 3" descr="A picture containing grass, sitting, green, water&#10;&#10;Description automatically generated">
            <a:extLst>
              <a:ext uri="{FF2B5EF4-FFF2-40B4-BE49-F238E27FC236}">
                <a16:creationId xmlns:a16="http://schemas.microsoft.com/office/drawing/2014/main" id="{46168E64-BB54-436D-8B3F-E3ACD3958D73}"/>
              </a:ext>
            </a:extLst>
          </p:cNvPr>
          <p:cNvPicPr>
            <a:picLocks noChangeAspect="1"/>
          </p:cNvPicPr>
          <p:nvPr/>
        </p:nvPicPr>
        <p:blipFill rotWithShape="1">
          <a:blip r:embed="rId3">
            <a:extLst>
              <a:ext uri="{28A0092B-C50C-407E-A947-70E740481C1C}">
                <a14:useLocalDpi xmlns:a14="http://schemas.microsoft.com/office/drawing/2010/main" val="0"/>
              </a:ext>
            </a:extLst>
          </a:blip>
          <a:srcRect l="40000"/>
          <a:stretch/>
        </p:blipFill>
        <p:spPr>
          <a:xfrm>
            <a:off x="-6472" y="10"/>
            <a:ext cx="5486394" cy="6857982"/>
          </a:xfrm>
          <a:prstGeom prst="rect">
            <a:avLst/>
          </a:prstGeom>
        </p:spPr>
      </p:pic>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C67E3E-F3D0-4D50-B982-523E920093D0}"/>
              </a:ext>
            </a:extLst>
          </p:cNvPr>
          <p:cNvSpPr txBox="1"/>
          <p:nvPr/>
        </p:nvSpPr>
        <p:spPr>
          <a:xfrm>
            <a:off x="6185614" y="95428"/>
            <a:ext cx="5175473" cy="6186309"/>
          </a:xfrm>
          <a:prstGeom prst="rect">
            <a:avLst/>
          </a:prstGeom>
          <a:noFill/>
        </p:spPr>
        <p:txBody>
          <a:bodyPr wrap="square" rtlCol="0">
            <a:spAutoFit/>
          </a:bodyPr>
          <a:lstStyle/>
          <a:p>
            <a:r>
              <a:rPr lang="en-US" sz="3600" dirty="0"/>
              <a:t>What are the main producers in the ocean?</a:t>
            </a:r>
          </a:p>
          <a:p>
            <a:endParaRPr lang="en-US" sz="3600" dirty="0"/>
          </a:p>
          <a:p>
            <a:r>
              <a:rPr lang="en-US" sz="3600" dirty="0"/>
              <a:t>If you think that the main producers are plants, move to the right side of the room. If you think that the main producers are plankton move to the left side. be prepared to justify your answer.</a:t>
            </a:r>
          </a:p>
        </p:txBody>
      </p:sp>
      <p:sp>
        <p:nvSpPr>
          <p:cNvPr id="13" name="TextBox 12">
            <a:extLst>
              <a:ext uri="{FF2B5EF4-FFF2-40B4-BE49-F238E27FC236}">
                <a16:creationId xmlns:a16="http://schemas.microsoft.com/office/drawing/2014/main" id="{80CFD37A-52E3-422C-949A-7848BA0D309C}"/>
              </a:ext>
            </a:extLst>
          </p:cNvPr>
          <p:cNvSpPr txBox="1"/>
          <p:nvPr/>
        </p:nvSpPr>
        <p:spPr>
          <a:xfrm>
            <a:off x="-72496" y="5610"/>
            <a:ext cx="2715808" cy="215444"/>
          </a:xfrm>
          <a:prstGeom prst="rect">
            <a:avLst/>
          </a:prstGeom>
          <a:noFill/>
        </p:spPr>
        <p:txBody>
          <a:bodyPr wrap="none" rtlCol="0">
            <a:spAutoFit/>
          </a:bodyPr>
          <a:lstStyle/>
          <a:p>
            <a:pPr algn="r">
              <a:spcAft>
                <a:spcPts val="600"/>
              </a:spcAft>
            </a:pPr>
            <a:r>
              <a:rPr lang="en-US" sz="800" dirty="0">
                <a:hlinkClick r:id="rId4">
                  <a:extLst>
                    <a:ext uri="{A12FA001-AC4F-418D-AE19-62706E023703}">
                      <ahyp:hlinkClr xmlns:ahyp="http://schemas.microsoft.com/office/drawing/2018/hyperlinkcolor" val="tx"/>
                    </a:ext>
                  </a:extLst>
                </a:hlinkClick>
              </a:rPr>
              <a:t>"Posidonia"</a:t>
            </a:r>
            <a:r>
              <a:rPr lang="en-US" sz="800" dirty="0"/>
              <a:t> by </a:t>
            </a:r>
            <a:r>
              <a:rPr lang="en-US" sz="800" dirty="0">
                <a:hlinkClick r:id="rId5">
                  <a:extLst>
                    <a:ext uri="{A12FA001-AC4F-418D-AE19-62706E023703}">
                      <ahyp:hlinkClr xmlns:ahyp="http://schemas.microsoft.com/office/drawing/2018/hyperlinkcolor" val="tx"/>
                    </a:ext>
                  </a:extLst>
                </a:hlinkClick>
              </a:rPr>
              <a:t>Marta T.L.</a:t>
            </a:r>
            <a:r>
              <a:rPr lang="en-US" sz="800" dirty="0"/>
              <a:t> is licensed under </a:t>
            </a:r>
            <a:r>
              <a:rPr lang="en-US" sz="800" dirty="0">
                <a:hlinkClick r:id="rId6">
                  <a:extLst>
                    <a:ext uri="{A12FA001-AC4F-418D-AE19-62706E023703}">
                      <ahyp:hlinkClr xmlns:ahyp="http://schemas.microsoft.com/office/drawing/2018/hyperlinkcolor" val="tx"/>
                    </a:ext>
                  </a:extLst>
                </a:hlinkClick>
              </a:rPr>
              <a:t>CC BY-NC-ND 2.0 </a:t>
            </a:r>
            <a:endParaRPr lang="en-US" sz="800" dirty="0"/>
          </a:p>
        </p:txBody>
      </p:sp>
    </p:spTree>
    <p:extLst>
      <p:ext uri="{BB962C8B-B14F-4D97-AF65-F5344CB8AC3E}">
        <p14:creationId xmlns:p14="http://schemas.microsoft.com/office/powerpoint/2010/main" val="1970207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indoor, cake, table, birthday&#10;&#10;Description automatically generated">
            <a:extLst>
              <a:ext uri="{FF2B5EF4-FFF2-40B4-BE49-F238E27FC236}">
                <a16:creationId xmlns:a16="http://schemas.microsoft.com/office/drawing/2014/main" id="{33EE0224-53AD-479D-84F9-D3A079FA47A2}"/>
              </a:ext>
            </a:extLst>
          </p:cNvPr>
          <p:cNvPicPr>
            <a:picLocks noChangeAspect="1"/>
          </p:cNvPicPr>
          <p:nvPr/>
        </p:nvPicPr>
        <p:blipFill rotWithShape="1">
          <a:blip r:embed="rId2">
            <a:extLst>
              <a:ext uri="{28A0092B-C50C-407E-A947-70E740481C1C}">
                <a14:useLocalDpi xmlns:a14="http://schemas.microsoft.com/office/drawing/2010/main" val="0"/>
              </a:ext>
            </a:extLst>
          </a:blip>
          <a:srcRect l="11123" r="22210"/>
          <a:stretch/>
        </p:blipFill>
        <p:spPr>
          <a:xfrm>
            <a:off x="6096020" y="0"/>
            <a:ext cx="6095980" cy="6857990"/>
          </a:xfrm>
          <a:prstGeom prst="rect">
            <a:avLst/>
          </a:prstGeom>
        </p:spPr>
      </p:pic>
      <p:pic>
        <p:nvPicPr>
          <p:cNvPr id="7" name="Picture 6" descr="A picture containing sitting, photo, white, display&#10;&#10;Description automatically generated">
            <a:extLst>
              <a:ext uri="{FF2B5EF4-FFF2-40B4-BE49-F238E27FC236}">
                <a16:creationId xmlns:a16="http://schemas.microsoft.com/office/drawing/2014/main" id="{46A376EE-6E82-4122-8F4F-581792A6E77F}"/>
              </a:ext>
            </a:extLst>
          </p:cNvPr>
          <p:cNvPicPr>
            <a:picLocks noChangeAspect="1"/>
          </p:cNvPicPr>
          <p:nvPr/>
        </p:nvPicPr>
        <p:blipFill rotWithShape="1">
          <a:blip r:embed="rId3">
            <a:extLst>
              <a:ext uri="{28A0092B-C50C-407E-A947-70E740481C1C}">
                <a14:useLocalDpi xmlns:a14="http://schemas.microsoft.com/office/drawing/2010/main" val="0"/>
              </a:ext>
            </a:extLst>
          </a:blip>
          <a:srcRect l="1867" t="46651" r="707" b="610"/>
          <a:stretch/>
        </p:blipFill>
        <p:spPr>
          <a:xfrm>
            <a:off x="20" y="0"/>
            <a:ext cx="6095980" cy="6858000"/>
          </a:xfrm>
          <a:prstGeom prst="rect">
            <a:avLst/>
          </a:prstGeom>
        </p:spPr>
      </p:pic>
      <p:sp>
        <p:nvSpPr>
          <p:cNvPr id="19"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0100AD2-4E7A-446C-96BD-EF812957CC5D}"/>
              </a:ext>
            </a:extLst>
          </p:cNvPr>
          <p:cNvSpPr>
            <a:spLocks noGrp="1"/>
          </p:cNvSpPr>
          <p:nvPr>
            <p:ph type="title"/>
          </p:nvPr>
        </p:nvSpPr>
        <p:spPr>
          <a:xfrm>
            <a:off x="4286858" y="2255515"/>
            <a:ext cx="3618284" cy="2034634"/>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It’s not plants!</a:t>
            </a:r>
            <a:br>
              <a:rPr lang="en-US" sz="2800" kern="1200" dirty="0">
                <a:solidFill>
                  <a:srgbClr val="080808"/>
                </a:solidFill>
                <a:latin typeface="+mj-lt"/>
                <a:ea typeface="+mj-ea"/>
                <a:cs typeface="+mj-cs"/>
              </a:rPr>
            </a:br>
            <a:br>
              <a:rPr lang="en-US" sz="2800" kern="1200" dirty="0">
                <a:solidFill>
                  <a:srgbClr val="080808"/>
                </a:solidFill>
                <a:latin typeface="+mj-lt"/>
                <a:ea typeface="+mj-ea"/>
                <a:cs typeface="+mj-cs"/>
              </a:rPr>
            </a:br>
            <a:r>
              <a:rPr lang="en-US" sz="2800" kern="1200" dirty="0">
                <a:solidFill>
                  <a:srgbClr val="080808"/>
                </a:solidFill>
                <a:latin typeface="+mj-lt"/>
                <a:ea typeface="+mj-ea"/>
                <a:cs typeface="+mj-cs"/>
              </a:rPr>
              <a:t>These are two types of single-celled organisms that do photosynthesis! </a:t>
            </a:r>
          </a:p>
        </p:txBody>
      </p:sp>
      <p:sp>
        <p:nvSpPr>
          <p:cNvPr id="8" name="TextBox 7">
            <a:extLst>
              <a:ext uri="{FF2B5EF4-FFF2-40B4-BE49-F238E27FC236}">
                <a16:creationId xmlns:a16="http://schemas.microsoft.com/office/drawing/2014/main" id="{3D9F950A-50C3-44AD-84C6-E6915FF4842C}"/>
              </a:ext>
            </a:extLst>
          </p:cNvPr>
          <p:cNvSpPr txBox="1"/>
          <p:nvPr/>
        </p:nvSpPr>
        <p:spPr>
          <a:xfrm>
            <a:off x="0" y="6433812"/>
            <a:ext cx="2838996" cy="369332"/>
          </a:xfrm>
          <a:prstGeom prst="rect">
            <a:avLst/>
          </a:prstGeom>
          <a:noFill/>
        </p:spPr>
        <p:txBody>
          <a:bodyPr wrap="square" rtlCol="0">
            <a:spAutoFit/>
          </a:bodyPr>
          <a:lstStyle/>
          <a:p>
            <a:r>
              <a:rPr lang="en-US" sz="900" dirty="0">
                <a:hlinkClick r:id="rId4"/>
              </a:rPr>
              <a:t>"Lake Diatom 400x and 200x"</a:t>
            </a:r>
            <a:r>
              <a:rPr lang="en-US" sz="900" dirty="0"/>
              <a:t> by </a:t>
            </a:r>
            <a:r>
              <a:rPr lang="en-US" sz="900" dirty="0">
                <a:hlinkClick r:id="rId5"/>
              </a:rPr>
              <a:t>Specious Reasons</a:t>
            </a:r>
            <a:r>
              <a:rPr lang="en-US" sz="900" dirty="0"/>
              <a:t> is licensed under </a:t>
            </a:r>
            <a:r>
              <a:rPr lang="en-US" sz="900" dirty="0">
                <a:hlinkClick r:id="rId6"/>
              </a:rPr>
              <a:t>CC BY-NC 2.0 </a:t>
            </a:r>
            <a:endParaRPr lang="en-US" sz="900" dirty="0"/>
          </a:p>
        </p:txBody>
      </p:sp>
      <p:sp>
        <p:nvSpPr>
          <p:cNvPr id="9" name="TextBox 8">
            <a:extLst>
              <a:ext uri="{FF2B5EF4-FFF2-40B4-BE49-F238E27FC236}">
                <a16:creationId xmlns:a16="http://schemas.microsoft.com/office/drawing/2014/main" id="{ED6C726D-6FEA-43A5-A618-340ED957E2A1}"/>
              </a:ext>
            </a:extLst>
          </p:cNvPr>
          <p:cNvSpPr txBox="1"/>
          <p:nvPr/>
        </p:nvSpPr>
        <p:spPr>
          <a:xfrm>
            <a:off x="9144010" y="6457890"/>
            <a:ext cx="3269673" cy="400110"/>
          </a:xfrm>
          <a:prstGeom prst="rect">
            <a:avLst/>
          </a:prstGeom>
          <a:noFill/>
        </p:spPr>
        <p:txBody>
          <a:bodyPr wrap="square" rtlCol="0">
            <a:spAutoFit/>
          </a:bodyPr>
          <a:lstStyle/>
          <a:p>
            <a:r>
              <a:rPr lang="en-US" sz="1000" dirty="0">
                <a:hlinkClick r:id="rId7"/>
              </a:rPr>
              <a:t>"Coccolith"</a:t>
            </a:r>
            <a:r>
              <a:rPr lang="en-US" sz="1000" dirty="0"/>
              <a:t> by </a:t>
            </a:r>
            <a:r>
              <a:rPr lang="en-US" sz="1000" dirty="0">
                <a:hlinkClick r:id="rId8"/>
              </a:rPr>
              <a:t>ZEISS Microscopy</a:t>
            </a:r>
            <a:r>
              <a:rPr lang="en-US" sz="1000" dirty="0"/>
              <a:t> is licensed under </a:t>
            </a:r>
            <a:r>
              <a:rPr lang="en-US" sz="1000" dirty="0">
                <a:hlinkClick r:id="rId9"/>
              </a:rPr>
              <a:t>CC BY-NC-ND 2.0 </a:t>
            </a:r>
            <a:endParaRPr lang="en-US" sz="1000" dirty="0"/>
          </a:p>
        </p:txBody>
      </p:sp>
    </p:spTree>
    <p:extLst>
      <p:ext uri="{BB962C8B-B14F-4D97-AF65-F5344CB8AC3E}">
        <p14:creationId xmlns:p14="http://schemas.microsoft.com/office/powerpoint/2010/main" val="374183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map&#10;&#10;Description automatically generated">
            <a:extLst>
              <a:ext uri="{FF2B5EF4-FFF2-40B4-BE49-F238E27FC236}">
                <a16:creationId xmlns:a16="http://schemas.microsoft.com/office/drawing/2014/main" id="{1878CE39-84EC-410C-AE94-5FD2230BE191}"/>
              </a:ext>
            </a:extLst>
          </p:cNvPr>
          <p:cNvPicPr>
            <a:picLocks noChangeAspect="1"/>
          </p:cNvPicPr>
          <p:nvPr/>
        </p:nvPicPr>
        <p:blipFill rotWithShape="1">
          <a:blip r:embed="rId2">
            <a:extLst>
              <a:ext uri="{28A0092B-C50C-407E-A947-70E740481C1C}">
                <a14:useLocalDpi xmlns:a14="http://schemas.microsoft.com/office/drawing/2010/main" val="0"/>
              </a:ext>
            </a:extLst>
          </a:blip>
          <a:srcRect r="-2" b="1517"/>
          <a:stretch/>
        </p:blipFill>
        <p:spPr>
          <a:xfrm>
            <a:off x="-2" y="10"/>
            <a:ext cx="5779884" cy="6857990"/>
          </a:xfrm>
          <a:prstGeom prst="rect">
            <a:avLst/>
          </a:prstGeom>
        </p:spPr>
      </p:pic>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A5D4561-1C75-4241-AB7B-B3758151A9F1}"/>
              </a:ext>
            </a:extLst>
          </p:cNvPr>
          <p:cNvSpPr txBox="1"/>
          <p:nvPr/>
        </p:nvSpPr>
        <p:spPr>
          <a:xfrm>
            <a:off x="6412120" y="713128"/>
            <a:ext cx="5136412" cy="5463835"/>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3600" dirty="0">
                <a:latin typeface="+mj-lt"/>
              </a:rPr>
              <a:t>The Cretaceous period lasted from approximately 145 to 66 million years ago and was much warmer than it is today.</a:t>
            </a:r>
          </a:p>
          <a:p>
            <a:pPr>
              <a:lnSpc>
                <a:spcPct val="90000"/>
              </a:lnSpc>
              <a:spcAft>
                <a:spcPts val="600"/>
              </a:spcAft>
            </a:pPr>
            <a:endParaRPr lang="en-US" sz="3600" dirty="0">
              <a:latin typeface="+mj-lt"/>
            </a:endParaRPr>
          </a:p>
          <a:p>
            <a:pPr>
              <a:lnSpc>
                <a:spcPct val="90000"/>
              </a:lnSpc>
              <a:spcAft>
                <a:spcPts val="600"/>
              </a:spcAft>
            </a:pPr>
            <a:r>
              <a:rPr lang="en-US" sz="3600" dirty="0">
                <a:latin typeface="+mj-lt"/>
              </a:rPr>
              <a:t>During this time from about 113-66 million years ago and covered parts of 12 states and parts of Canada.</a:t>
            </a:r>
          </a:p>
          <a:p>
            <a:pPr>
              <a:lnSpc>
                <a:spcPct val="90000"/>
              </a:lnSpc>
              <a:spcAft>
                <a:spcPts val="600"/>
              </a:spcAft>
            </a:pPr>
            <a:endParaRPr lang="en-US" sz="3600" dirty="0">
              <a:latin typeface="+mj-lt"/>
            </a:endParaRPr>
          </a:p>
          <a:p>
            <a:pPr>
              <a:lnSpc>
                <a:spcPct val="90000"/>
              </a:lnSpc>
              <a:spcAft>
                <a:spcPts val="600"/>
              </a:spcAft>
            </a:pPr>
            <a:r>
              <a:rPr lang="en-US" sz="3600" dirty="0">
                <a:latin typeface="+mj-lt"/>
              </a:rPr>
              <a:t>At its greatest extent it stretched from the Gulf of Mexico to the Arctic Ocean. </a:t>
            </a:r>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42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D90E7-AFCA-4137-BDF6-21B1A20D0460}"/>
              </a:ext>
            </a:extLst>
          </p:cNvPr>
          <p:cNvSpPr>
            <a:spLocks noGrp="1"/>
          </p:cNvSpPr>
          <p:nvPr>
            <p:ph type="title"/>
          </p:nvPr>
        </p:nvSpPr>
        <p:spPr>
          <a:xfrm>
            <a:off x="5989319" y="576262"/>
            <a:ext cx="5054196" cy="5536127"/>
          </a:xfrm>
        </p:spPr>
        <p:txBody>
          <a:bodyPr vert="horz" lIns="91440" tIns="45720" rIns="91440" bIns="45720" rtlCol="0" anchor="b">
            <a:normAutofit/>
          </a:bodyPr>
          <a:lstStyle/>
          <a:p>
            <a:r>
              <a:rPr lang="en-US" sz="4800" dirty="0"/>
              <a:t>How do we know that the Cretaceous Western Interior Seaway existed?</a:t>
            </a:r>
            <a:br>
              <a:rPr lang="en-US" sz="4800" dirty="0"/>
            </a:br>
            <a:br>
              <a:rPr lang="en-US" sz="4800" dirty="0"/>
            </a:br>
            <a:r>
              <a:rPr lang="en-US" sz="4800" dirty="0"/>
              <a:t>What lines of evidence do we have?</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picture containing text, map&#10;&#10;Description automatically generated">
            <a:extLst>
              <a:ext uri="{FF2B5EF4-FFF2-40B4-BE49-F238E27FC236}">
                <a16:creationId xmlns:a16="http://schemas.microsoft.com/office/drawing/2014/main" id="{B77A5E0C-1DAC-4722-B911-FA0B6CA16651}"/>
              </a:ext>
            </a:extLst>
          </p:cNvPr>
          <p:cNvPicPr>
            <a:picLocks noChangeAspect="1"/>
          </p:cNvPicPr>
          <p:nvPr/>
        </p:nvPicPr>
        <p:blipFill rotWithShape="1">
          <a:blip r:embed="rId3">
            <a:extLst>
              <a:ext uri="{28A0092B-C50C-407E-A947-70E740481C1C}">
                <a14:useLocalDpi xmlns:a14="http://schemas.microsoft.com/office/drawing/2010/main" val="0"/>
              </a:ext>
            </a:extLst>
          </a:blip>
          <a:srcRect l="3680"/>
          <a:stretch/>
        </p:blipFill>
        <p:spPr>
          <a:xfrm>
            <a:off x="-6472" y="10"/>
            <a:ext cx="5486394" cy="6857982"/>
          </a:xfrm>
          <a:prstGeom prst="rect">
            <a:avLst/>
          </a:prstGeom>
        </p:spPr>
      </p:pic>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2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5B2B9-983B-491D-8C82-556D238E1C22}"/>
              </a:ext>
            </a:extLst>
          </p:cNvPr>
          <p:cNvSpPr>
            <a:spLocks noGrp="1"/>
          </p:cNvSpPr>
          <p:nvPr>
            <p:ph type="title"/>
          </p:nvPr>
        </p:nvSpPr>
        <p:spPr>
          <a:xfrm>
            <a:off x="5895858" y="699898"/>
            <a:ext cx="5054196" cy="5458203"/>
          </a:xfrm>
        </p:spPr>
        <p:txBody>
          <a:bodyPr vert="horz" lIns="91440" tIns="45720" rIns="91440" bIns="45720" rtlCol="0" anchor="b">
            <a:noAutofit/>
          </a:bodyPr>
          <a:lstStyle/>
          <a:p>
            <a:r>
              <a:rPr lang="en-US" sz="3600" dirty="0"/>
              <a:t>Different types of rocks form on land than the ones that form under water. We know where the seaway was based on these rocks.</a:t>
            </a:r>
            <a:br>
              <a:rPr lang="en-US" sz="3600" dirty="0"/>
            </a:br>
            <a:r>
              <a:rPr lang="en-US" sz="3600" dirty="0"/>
              <a:t> </a:t>
            </a:r>
            <a:br>
              <a:rPr lang="en-US" sz="3600" dirty="0"/>
            </a:br>
            <a:r>
              <a:rPr lang="en-US" sz="3600" dirty="0"/>
              <a:t>We also find fossils (like the single-celled organisms) that we know only live in water.</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Content Placeholder 4" descr="A picture containing text, map&#10;&#10;Description automatically generated">
            <a:extLst>
              <a:ext uri="{FF2B5EF4-FFF2-40B4-BE49-F238E27FC236}">
                <a16:creationId xmlns:a16="http://schemas.microsoft.com/office/drawing/2014/main" id="{13DA3F51-71E8-4EFE-94FB-9D50E9C40C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80"/>
          <a:stretch/>
        </p:blipFill>
        <p:spPr>
          <a:xfrm>
            <a:off x="-6472" y="10"/>
            <a:ext cx="5486394" cy="6857982"/>
          </a:xfrm>
          <a:prstGeom prst="rect">
            <a:avLst/>
          </a:prstGeom>
        </p:spPr>
      </p:pic>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23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2E89875-DE84-4351-B850-212A3C8BB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C1971-C5A3-49AC-AA7E-607C8369191D}"/>
              </a:ext>
            </a:extLst>
          </p:cNvPr>
          <p:cNvSpPr>
            <a:spLocks noGrp="1"/>
          </p:cNvSpPr>
          <p:nvPr>
            <p:ph type="title"/>
          </p:nvPr>
        </p:nvSpPr>
        <p:spPr>
          <a:xfrm>
            <a:off x="5989319" y="576262"/>
            <a:ext cx="5054196" cy="5176823"/>
          </a:xfrm>
        </p:spPr>
        <p:txBody>
          <a:bodyPr vert="horz" lIns="91440" tIns="45720" rIns="91440" bIns="45720" rtlCol="0" anchor="b">
            <a:normAutofit/>
          </a:bodyPr>
          <a:lstStyle/>
          <a:p>
            <a:r>
              <a:rPr lang="en-US" sz="4800" dirty="0"/>
              <a:t>So if these single-celled organisms are the producers, what eats them?</a:t>
            </a:r>
            <a:br>
              <a:rPr lang="en-US" sz="4800" dirty="0"/>
            </a:br>
            <a:br>
              <a:rPr lang="en-US" sz="4800" dirty="0"/>
            </a:br>
            <a:r>
              <a:rPr lang="en-US" sz="4800" dirty="0"/>
              <a:t>Turn to a partner and discuss again.</a:t>
            </a:r>
          </a:p>
        </p:txBody>
      </p:sp>
      <p:sp>
        <p:nvSpPr>
          <p:cNvPr id="16" name="Rectangle 15">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2588"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picture containing indoor, cake, table, birthday&#10;&#10;Description automatically generated">
            <a:extLst>
              <a:ext uri="{FF2B5EF4-FFF2-40B4-BE49-F238E27FC236}">
                <a16:creationId xmlns:a16="http://schemas.microsoft.com/office/drawing/2014/main" id="{39E1F70A-34D5-45FE-8BD8-CA9D545C36E3}"/>
              </a:ext>
            </a:extLst>
          </p:cNvPr>
          <p:cNvPicPr>
            <a:picLocks noChangeAspect="1"/>
          </p:cNvPicPr>
          <p:nvPr/>
        </p:nvPicPr>
        <p:blipFill rotWithShape="1">
          <a:blip r:embed="rId2">
            <a:extLst>
              <a:ext uri="{28A0092B-C50C-407E-A947-70E740481C1C}">
                <a14:useLocalDpi xmlns:a14="http://schemas.microsoft.com/office/drawing/2010/main" val="0"/>
              </a:ext>
            </a:extLst>
          </a:blip>
          <a:srcRect l="14456" r="25544"/>
          <a:stretch/>
        </p:blipFill>
        <p:spPr>
          <a:xfrm>
            <a:off x="2760" y="10"/>
            <a:ext cx="5486394" cy="6857982"/>
          </a:xfrm>
          <a:prstGeom prst="rect">
            <a:avLst/>
          </a:prstGeom>
        </p:spPr>
      </p:pic>
      <p:cxnSp>
        <p:nvCxnSpPr>
          <p:cNvPr id="18" name="Straight Connector 17">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EE5E6E-6ABB-49B1-B661-D37BA8B92280}"/>
              </a:ext>
            </a:extLst>
          </p:cNvPr>
          <p:cNvSpPr txBox="1"/>
          <p:nvPr/>
        </p:nvSpPr>
        <p:spPr>
          <a:xfrm>
            <a:off x="190782" y="6427396"/>
            <a:ext cx="3269673" cy="400110"/>
          </a:xfrm>
          <a:prstGeom prst="rect">
            <a:avLst/>
          </a:prstGeom>
          <a:noFill/>
        </p:spPr>
        <p:txBody>
          <a:bodyPr wrap="square" rtlCol="0">
            <a:spAutoFit/>
          </a:bodyPr>
          <a:lstStyle/>
          <a:p>
            <a:r>
              <a:rPr lang="en-US" sz="1000" dirty="0">
                <a:hlinkClick r:id="rId3"/>
              </a:rPr>
              <a:t>"Coccolith"</a:t>
            </a:r>
            <a:r>
              <a:rPr lang="en-US" sz="1000" dirty="0"/>
              <a:t> by </a:t>
            </a:r>
            <a:r>
              <a:rPr lang="en-US" sz="1000" dirty="0">
                <a:hlinkClick r:id="rId4"/>
              </a:rPr>
              <a:t>ZEISS Microscopy</a:t>
            </a:r>
            <a:r>
              <a:rPr lang="en-US" sz="1000" dirty="0"/>
              <a:t> is licensed under </a:t>
            </a:r>
            <a:r>
              <a:rPr lang="en-US" sz="1000" dirty="0">
                <a:hlinkClick r:id="rId5"/>
              </a:rPr>
              <a:t>CC BY-NC-ND 2.0 </a:t>
            </a:r>
            <a:endParaRPr lang="en-US" sz="1000" dirty="0"/>
          </a:p>
        </p:txBody>
      </p:sp>
    </p:spTree>
    <p:extLst>
      <p:ext uri="{BB962C8B-B14F-4D97-AF65-F5344CB8AC3E}">
        <p14:creationId xmlns:p14="http://schemas.microsoft.com/office/powerpoint/2010/main" val="171616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96B5DB1-78AF-4A27-A366-FA18FC59930F}"/>
              </a:ext>
            </a:extLst>
          </p:cNvPr>
          <p:cNvSpPr/>
          <p:nvPr/>
        </p:nvSpPr>
        <p:spPr>
          <a:xfrm>
            <a:off x="4191001" y="1301262"/>
            <a:ext cx="3621706" cy="35558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FF006E5-DE2C-4AAA-AF0C-10B9CFCC9B06}"/>
              </a:ext>
            </a:extLst>
          </p:cNvPr>
          <p:cNvSpPr>
            <a:spLocks noGrp="1"/>
          </p:cNvSpPr>
          <p:nvPr>
            <p:ph type="title"/>
          </p:nvPr>
        </p:nvSpPr>
        <p:spPr/>
        <p:txBody>
          <a:bodyPr/>
          <a:lstStyle/>
          <a:p>
            <a:pPr algn="ctr"/>
            <a:r>
              <a:rPr lang="en-US" dirty="0"/>
              <a:t>Animals of the Western Interior Seaway</a:t>
            </a:r>
          </a:p>
        </p:txBody>
      </p:sp>
      <p:pic>
        <p:nvPicPr>
          <p:cNvPr id="5" name="Picture 4" descr="A close up of a fish&#10;&#10;Description automatically generated">
            <a:extLst>
              <a:ext uri="{FF2B5EF4-FFF2-40B4-BE49-F238E27FC236}">
                <a16:creationId xmlns:a16="http://schemas.microsoft.com/office/drawing/2014/main" id="{EBC5A9FE-8028-4884-A8B5-1B7952C09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28" y="980852"/>
            <a:ext cx="3774051" cy="2668086"/>
          </a:xfrm>
          <a:prstGeom prst="rect">
            <a:avLst/>
          </a:prstGeom>
        </p:spPr>
      </p:pic>
      <p:sp>
        <p:nvSpPr>
          <p:cNvPr id="8" name="Rectangle: Rounded Corners 7">
            <a:extLst>
              <a:ext uri="{FF2B5EF4-FFF2-40B4-BE49-F238E27FC236}">
                <a16:creationId xmlns:a16="http://schemas.microsoft.com/office/drawing/2014/main" id="{DB395612-5332-47BB-8A93-FBFF015240B4}"/>
              </a:ext>
            </a:extLst>
          </p:cNvPr>
          <p:cNvSpPr/>
          <p:nvPr/>
        </p:nvSpPr>
        <p:spPr>
          <a:xfrm>
            <a:off x="714376" y="1301262"/>
            <a:ext cx="2609849" cy="35558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descr="A close up of a fish&#10;&#10;Description automatically generated">
            <a:extLst>
              <a:ext uri="{FF2B5EF4-FFF2-40B4-BE49-F238E27FC236}">
                <a16:creationId xmlns:a16="http://schemas.microsoft.com/office/drawing/2014/main" id="{E6DFC04D-F160-46C9-B136-AA455CE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782" y="1803557"/>
            <a:ext cx="1790701" cy="1432561"/>
          </a:xfrm>
          <a:prstGeom prst="rect">
            <a:avLst/>
          </a:prstGeom>
        </p:spPr>
      </p:pic>
      <p:sp>
        <p:nvSpPr>
          <p:cNvPr id="14" name="Rectangle: Rounded Corners 13">
            <a:extLst>
              <a:ext uri="{FF2B5EF4-FFF2-40B4-BE49-F238E27FC236}">
                <a16:creationId xmlns:a16="http://schemas.microsoft.com/office/drawing/2014/main" id="{B294734A-3FAB-4830-9EFC-E07D3267856D}"/>
              </a:ext>
            </a:extLst>
          </p:cNvPr>
          <p:cNvSpPr/>
          <p:nvPr/>
        </p:nvSpPr>
        <p:spPr>
          <a:xfrm>
            <a:off x="8867773" y="1391750"/>
            <a:ext cx="2609849" cy="355588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9" name="Picture 8" descr="A close up of a fish&#10;&#10;Description automatically generated">
            <a:extLst>
              <a:ext uri="{FF2B5EF4-FFF2-40B4-BE49-F238E27FC236}">
                <a16:creationId xmlns:a16="http://schemas.microsoft.com/office/drawing/2014/main" id="{DBFD3DED-EA86-442B-82C0-FA6EF39A8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110" y="1690688"/>
            <a:ext cx="2645690" cy="1412137"/>
          </a:xfrm>
          <a:prstGeom prst="rect">
            <a:avLst/>
          </a:prstGeom>
        </p:spPr>
      </p:pic>
      <p:sp>
        <p:nvSpPr>
          <p:cNvPr id="10" name="TextBox 9">
            <a:extLst>
              <a:ext uri="{FF2B5EF4-FFF2-40B4-BE49-F238E27FC236}">
                <a16:creationId xmlns:a16="http://schemas.microsoft.com/office/drawing/2014/main" id="{0780D160-1618-4270-94F9-6812120DF3C6}"/>
              </a:ext>
            </a:extLst>
          </p:cNvPr>
          <p:cNvSpPr txBox="1"/>
          <p:nvPr/>
        </p:nvSpPr>
        <p:spPr>
          <a:xfrm>
            <a:off x="714376" y="2771775"/>
            <a:ext cx="2552700" cy="1754326"/>
          </a:xfrm>
          <a:prstGeom prst="rect">
            <a:avLst/>
          </a:prstGeom>
          <a:noFill/>
        </p:spPr>
        <p:txBody>
          <a:bodyPr wrap="square" rtlCol="0">
            <a:spAutoFit/>
          </a:bodyPr>
          <a:lstStyle/>
          <a:p>
            <a:pPr algn="ctr"/>
            <a:r>
              <a:rPr lang="en-US" dirty="0"/>
              <a:t>Small/Medium Bony Fish</a:t>
            </a:r>
          </a:p>
          <a:p>
            <a:pPr marL="285750" indent="-285750">
              <a:buFont typeface="Arial" panose="020B0604020202020204" pitchFamily="34" charset="0"/>
              <a:buChar char="•"/>
            </a:pPr>
            <a:r>
              <a:rPr lang="en-US" dirty="0"/>
              <a:t>Eat plankton when very young</a:t>
            </a:r>
          </a:p>
          <a:p>
            <a:pPr marL="285750" indent="-285750">
              <a:buFont typeface="Arial" panose="020B0604020202020204" pitchFamily="34" charset="0"/>
              <a:buChar char="•"/>
            </a:pPr>
            <a:r>
              <a:rPr lang="en-US" dirty="0"/>
              <a:t>Eat bigger things as they get older</a:t>
            </a:r>
          </a:p>
          <a:p>
            <a:pPr marL="285750" indent="-285750">
              <a:buFont typeface="Arial" panose="020B0604020202020204" pitchFamily="34" charset="0"/>
              <a:buChar char="•"/>
            </a:pPr>
            <a:r>
              <a:rPr lang="en-US" dirty="0"/>
              <a:t>&gt;1 foot-5 feet long</a:t>
            </a:r>
          </a:p>
        </p:txBody>
      </p:sp>
      <p:sp>
        <p:nvSpPr>
          <p:cNvPr id="11" name="TextBox 10">
            <a:extLst>
              <a:ext uri="{FF2B5EF4-FFF2-40B4-BE49-F238E27FC236}">
                <a16:creationId xmlns:a16="http://schemas.microsoft.com/office/drawing/2014/main" id="{7FEDEBC6-B7DA-4BE1-B029-E2F8D1FEA042}"/>
              </a:ext>
            </a:extLst>
          </p:cNvPr>
          <p:cNvSpPr txBox="1"/>
          <p:nvPr/>
        </p:nvSpPr>
        <p:spPr>
          <a:xfrm>
            <a:off x="4191000" y="3000375"/>
            <a:ext cx="3228975" cy="1200329"/>
          </a:xfrm>
          <a:prstGeom prst="rect">
            <a:avLst/>
          </a:prstGeom>
          <a:noFill/>
        </p:spPr>
        <p:txBody>
          <a:bodyPr wrap="square" rtlCol="0">
            <a:spAutoFit/>
          </a:bodyPr>
          <a:lstStyle/>
          <a:p>
            <a:pPr algn="ctr"/>
            <a:r>
              <a:rPr lang="en-US" dirty="0"/>
              <a:t>Large Filter-feeding Fish</a:t>
            </a:r>
          </a:p>
          <a:p>
            <a:pPr marL="285750" indent="-285750">
              <a:buFont typeface="Arial" panose="020B0604020202020204" pitchFamily="34" charset="0"/>
              <a:buChar char="•"/>
            </a:pPr>
            <a:r>
              <a:rPr lang="en-US" dirty="0"/>
              <a:t>Eat plankton their entire lives</a:t>
            </a:r>
          </a:p>
          <a:p>
            <a:pPr marL="285750" indent="-285750">
              <a:buFont typeface="Arial" panose="020B0604020202020204" pitchFamily="34" charset="0"/>
              <a:buChar char="•"/>
            </a:pPr>
            <a:r>
              <a:rPr lang="en-US" dirty="0"/>
              <a:t>&gt;20 feet long when fully grown</a:t>
            </a:r>
          </a:p>
        </p:txBody>
      </p:sp>
      <p:sp>
        <p:nvSpPr>
          <p:cNvPr id="12" name="TextBox 11">
            <a:extLst>
              <a:ext uri="{FF2B5EF4-FFF2-40B4-BE49-F238E27FC236}">
                <a16:creationId xmlns:a16="http://schemas.microsoft.com/office/drawing/2014/main" id="{0FCE11F8-B07A-442A-AA45-0CB670FB5BB1}"/>
              </a:ext>
            </a:extLst>
          </p:cNvPr>
          <p:cNvSpPr txBox="1"/>
          <p:nvPr/>
        </p:nvSpPr>
        <p:spPr>
          <a:xfrm>
            <a:off x="8867774" y="3102825"/>
            <a:ext cx="2609849" cy="1754326"/>
          </a:xfrm>
          <a:prstGeom prst="rect">
            <a:avLst/>
          </a:prstGeom>
          <a:noFill/>
        </p:spPr>
        <p:txBody>
          <a:bodyPr wrap="square" rtlCol="0">
            <a:spAutoFit/>
          </a:bodyPr>
          <a:lstStyle/>
          <a:p>
            <a:pPr algn="ctr"/>
            <a:r>
              <a:rPr lang="en-US" i="1" dirty="0" err="1"/>
              <a:t>Hesperornis</a:t>
            </a:r>
            <a:endParaRPr lang="en-US" i="1" dirty="0"/>
          </a:p>
          <a:p>
            <a:pPr marL="285750" indent="-285750">
              <a:buFont typeface="Arial" panose="020B0604020202020204" pitchFamily="34" charset="0"/>
              <a:buChar char="•"/>
            </a:pPr>
            <a:r>
              <a:rPr lang="en-US" dirty="0"/>
              <a:t>Aquatic flightless birds similar to penguins</a:t>
            </a:r>
          </a:p>
          <a:p>
            <a:pPr marL="285750" indent="-285750">
              <a:buFont typeface="Arial" panose="020B0604020202020204" pitchFamily="34" charset="0"/>
              <a:buChar char="•"/>
            </a:pPr>
            <a:r>
              <a:rPr lang="en-US" dirty="0"/>
              <a:t>Ate small/medium fish</a:t>
            </a:r>
          </a:p>
          <a:p>
            <a:pPr marL="285750" indent="-285750">
              <a:buFont typeface="Arial" panose="020B0604020202020204" pitchFamily="34" charset="0"/>
              <a:buChar char="•"/>
            </a:pPr>
            <a:r>
              <a:rPr lang="en-US" dirty="0"/>
              <a:t>Ranged from 3-6 feet long when fully grown</a:t>
            </a:r>
          </a:p>
        </p:txBody>
      </p:sp>
    </p:spTree>
    <p:extLst>
      <p:ext uri="{BB962C8B-B14F-4D97-AF65-F5344CB8AC3E}">
        <p14:creationId xmlns:p14="http://schemas.microsoft.com/office/powerpoint/2010/main" val="3954955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1400</Words>
  <Application>Microsoft Office PowerPoint</Application>
  <PresentationFormat>Widescreen</PresentationFormat>
  <Paragraphs>116</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Helvetica Neue Medium</vt:lpstr>
      <vt:lpstr>Office Theme</vt:lpstr>
      <vt:lpstr>Marine Ecosystems and the Cretaceous Western Interior Seaway</vt:lpstr>
      <vt:lpstr>What types of things live in the ocean?  What are the producers in the ocean?  Turn to a partner and discuss. Be prepared to share with the class.</vt:lpstr>
      <vt:lpstr>PowerPoint Presentation</vt:lpstr>
      <vt:lpstr>It’s not plants!  These are two types of single-celled organisms that do photosynthesis! </vt:lpstr>
      <vt:lpstr>PowerPoint Presentation</vt:lpstr>
      <vt:lpstr>How do we know that the Cretaceous Western Interior Seaway existed?  What lines of evidence do we have?</vt:lpstr>
      <vt:lpstr>Different types of rocks form on land than the ones that form under water. We know where the seaway was based on these rocks.   We also find fossils (like the single-celled organisms) that we know only live in water.</vt:lpstr>
      <vt:lpstr>So if these single-celled organisms are the producers, what eats them?  Turn to a partner and discuss again.</vt:lpstr>
      <vt:lpstr>Animals of the Western Interior Seaway</vt:lpstr>
      <vt:lpstr>Animals of the Western Interior Seaway</vt:lpstr>
      <vt:lpstr>Animals of the Western Interior Seaway</vt:lpstr>
      <vt:lpstr>Animals of the Western Interior Seaway</vt:lpstr>
      <vt:lpstr>How Do We Know What They Ate?</vt:lpstr>
      <vt:lpstr>Western Interior Seaway Food Web</vt:lpstr>
      <vt:lpstr>Western Interior Seaway Food Web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Ecosystems and the Western Interior Seaway</dc:title>
  <dc:creator>Gavin Davidson</dc:creator>
  <cp:lastModifiedBy>Gavin Davidson</cp:lastModifiedBy>
  <cp:revision>17</cp:revision>
  <dcterms:created xsi:type="dcterms:W3CDTF">2020-04-09T03:27:27Z</dcterms:created>
  <dcterms:modified xsi:type="dcterms:W3CDTF">2020-05-27T22:43:01Z</dcterms:modified>
</cp:coreProperties>
</file>